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9" r:id="rId2"/>
    <p:sldId id="295" r:id="rId3"/>
    <p:sldId id="296" r:id="rId4"/>
    <p:sldId id="297" r:id="rId5"/>
    <p:sldId id="298" r:id="rId6"/>
    <p:sldId id="256" r:id="rId7"/>
    <p:sldId id="257" r:id="rId8"/>
    <p:sldId id="294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99" r:id="rId31"/>
    <p:sldId id="300" r:id="rId32"/>
    <p:sldId id="301" r:id="rId33"/>
    <p:sldId id="302" r:id="rId34"/>
    <p:sldId id="303" r:id="rId35"/>
    <p:sldId id="304" r:id="rId36"/>
    <p:sldId id="305" r:id="rId37"/>
    <p:sldId id="306" r:id="rId38"/>
    <p:sldId id="307" r:id="rId39"/>
    <p:sldId id="308" r:id="rId40"/>
    <p:sldId id="309" r:id="rId41"/>
    <p:sldId id="310" r:id="rId42"/>
    <p:sldId id="311" r:id="rId43"/>
    <p:sldId id="312" r:id="rId44"/>
    <p:sldId id="313" r:id="rId45"/>
    <p:sldId id="314" r:id="rId46"/>
    <p:sldId id="315" r:id="rId47"/>
    <p:sldId id="316" r:id="rId48"/>
    <p:sldId id="317" r:id="rId49"/>
    <p:sldId id="318" r:id="rId50"/>
    <p:sldId id="319" r:id="rId51"/>
    <p:sldId id="320" r:id="rId52"/>
    <p:sldId id="321" r:id="rId53"/>
    <p:sldId id="322" r:id="rId54"/>
    <p:sldId id="323" r:id="rId55"/>
    <p:sldId id="324" r:id="rId56"/>
    <p:sldId id="325" r:id="rId57"/>
    <p:sldId id="326" r:id="rId58"/>
    <p:sldId id="327" r:id="rId59"/>
    <p:sldId id="334" r:id="rId60"/>
    <p:sldId id="328" r:id="rId61"/>
    <p:sldId id="329" r:id="rId62"/>
    <p:sldId id="330" r:id="rId63"/>
    <p:sldId id="331" r:id="rId64"/>
    <p:sldId id="332" r:id="rId65"/>
    <p:sldId id="333" r:id="rId66"/>
    <p:sldId id="335" r:id="rId67"/>
    <p:sldId id="336" r:id="rId68"/>
    <p:sldId id="280" r:id="rId69"/>
    <p:sldId id="281" r:id="rId70"/>
    <p:sldId id="282" r:id="rId71"/>
    <p:sldId id="283" r:id="rId72"/>
    <p:sldId id="284" r:id="rId73"/>
    <p:sldId id="285" r:id="rId74"/>
    <p:sldId id="286" r:id="rId75"/>
    <p:sldId id="293" r:id="rId76"/>
    <p:sldId id="292" r:id="rId77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8" autoAdjust="0"/>
    <p:restoredTop sz="94660"/>
  </p:normalViewPr>
  <p:slideViewPr>
    <p:cSldViewPr snapToGrid="0">
      <p:cViewPr varScale="1">
        <p:scale>
          <a:sx n="70" d="100"/>
          <a:sy n="70" d="100"/>
        </p:scale>
        <p:origin x="4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3CD8D-77FA-4D67-973E-68916E253115}" type="datetimeFigureOut">
              <a:rPr lang="hu-HU" smtClean="0"/>
              <a:t>2017. 09. 26.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1A66D-BBEC-4130-97C4-794FDA54D6B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15895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3CD8D-77FA-4D67-973E-68916E253115}" type="datetimeFigureOut">
              <a:rPr lang="hu-HU" smtClean="0"/>
              <a:t>2017. 09. 26.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1A66D-BBEC-4130-97C4-794FDA54D6B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72588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3CD8D-77FA-4D67-973E-68916E253115}" type="datetimeFigureOut">
              <a:rPr lang="hu-HU" smtClean="0"/>
              <a:t>2017. 09. 26.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1A66D-BBEC-4130-97C4-794FDA54D6B7}" type="slidenum">
              <a:rPr lang="hu-HU" smtClean="0"/>
              <a:t>‹#›</a:t>
            </a:fld>
            <a:endParaRPr lang="hu-H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51692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3CD8D-77FA-4D67-973E-68916E253115}" type="datetimeFigureOut">
              <a:rPr lang="hu-HU" smtClean="0"/>
              <a:t>2017. 09. 26.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1A66D-BBEC-4130-97C4-794FDA54D6B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41327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3CD8D-77FA-4D67-973E-68916E253115}" type="datetimeFigureOut">
              <a:rPr lang="hu-HU" smtClean="0"/>
              <a:t>2017. 09. 26.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1A66D-BBEC-4130-97C4-794FDA54D6B7}" type="slidenum">
              <a:rPr lang="hu-HU" smtClean="0"/>
              <a:t>‹#›</a:t>
            </a:fld>
            <a:endParaRPr lang="hu-H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551543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3CD8D-77FA-4D67-973E-68916E253115}" type="datetimeFigureOut">
              <a:rPr lang="hu-HU" smtClean="0"/>
              <a:t>2017. 09. 26.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1A66D-BBEC-4130-97C4-794FDA54D6B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822241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3CD8D-77FA-4D67-973E-68916E253115}" type="datetimeFigureOut">
              <a:rPr lang="hu-HU" smtClean="0"/>
              <a:t>2017. 09. 26.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1A66D-BBEC-4130-97C4-794FDA54D6B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970845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3CD8D-77FA-4D67-973E-68916E253115}" type="datetimeFigureOut">
              <a:rPr lang="hu-HU" smtClean="0"/>
              <a:t>2017. 09. 26.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1A66D-BBEC-4130-97C4-794FDA54D6B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67131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3CD8D-77FA-4D67-973E-68916E253115}" type="datetimeFigureOut">
              <a:rPr lang="hu-HU" smtClean="0"/>
              <a:t>2017. 09. 26.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1A66D-BBEC-4130-97C4-794FDA54D6B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10417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3CD8D-77FA-4D67-973E-68916E253115}" type="datetimeFigureOut">
              <a:rPr lang="hu-HU" smtClean="0"/>
              <a:t>2017. 09. 26.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1A66D-BBEC-4130-97C4-794FDA54D6B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35477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3CD8D-77FA-4D67-973E-68916E253115}" type="datetimeFigureOut">
              <a:rPr lang="hu-HU" smtClean="0"/>
              <a:t>2017. 09. 26.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1A66D-BBEC-4130-97C4-794FDA54D6B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22478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3CD8D-77FA-4D67-973E-68916E253115}" type="datetimeFigureOut">
              <a:rPr lang="hu-HU" smtClean="0"/>
              <a:t>2017. 09. 26.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1A66D-BBEC-4130-97C4-794FDA54D6B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85925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3CD8D-77FA-4D67-973E-68916E253115}" type="datetimeFigureOut">
              <a:rPr lang="hu-HU" smtClean="0"/>
              <a:t>2017. 09. 26.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1A66D-BBEC-4130-97C4-794FDA54D6B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6231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3CD8D-77FA-4D67-973E-68916E253115}" type="datetimeFigureOut">
              <a:rPr lang="hu-HU" smtClean="0"/>
              <a:t>2017. 09. 26.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1A66D-BBEC-4130-97C4-794FDA54D6B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54193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3CD8D-77FA-4D67-973E-68916E253115}" type="datetimeFigureOut">
              <a:rPr lang="hu-HU" smtClean="0"/>
              <a:t>2017. 09. 26.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1A66D-BBEC-4130-97C4-794FDA54D6B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30698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3CD8D-77FA-4D67-973E-68916E253115}" type="datetimeFigureOut">
              <a:rPr lang="hu-HU" smtClean="0"/>
              <a:t>2017. 09. 26.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1A66D-BBEC-4130-97C4-794FDA54D6B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72301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73CD8D-77FA-4D67-973E-68916E253115}" type="datetimeFigureOut">
              <a:rPr lang="hu-HU" smtClean="0"/>
              <a:t>2017. 09. 26.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721A66D-BBEC-4130-97C4-794FDA54D6B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51412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cholarship.hu/" TargetMode="Externa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mailto:banati.anna@nik.uni-obuda.hu" TargetMode="External"/><Relationship Id="rId2" Type="http://schemas.openxmlformats.org/officeDocument/2006/relationships/hyperlink" Target="mailto:kail.eszter@nik.uni-obuda.hu" TargetMode="Externa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04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6508"/>
            <a:ext cx="8580635" cy="6864508"/>
          </a:xfrm>
        </p:spPr>
      </p:pic>
    </p:spTree>
    <p:extLst>
      <p:ext uri="{BB962C8B-B14F-4D97-AF65-F5344CB8AC3E}">
        <p14:creationId xmlns:p14="http://schemas.microsoft.com/office/powerpoint/2010/main" val="389058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80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5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98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641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99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75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36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98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94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5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92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Erasmus+ legfontosabb tudnivalók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77334" y="1295400"/>
            <a:ext cx="8596668" cy="5130799"/>
          </a:xfrm>
        </p:spPr>
        <p:txBody>
          <a:bodyPr>
            <a:normAutofit/>
          </a:bodyPr>
          <a:lstStyle/>
          <a:p>
            <a:pPr marL="0" lvl="0" indent="0" defTabSz="685800">
              <a:lnSpc>
                <a:spcPct val="120000"/>
              </a:lnSpc>
              <a:buClr>
                <a:srgbClr val="B71E42"/>
              </a:buClr>
              <a:buSzPct val="100000"/>
              <a:buNone/>
              <a:tabLst>
                <a:tab pos="354965" algn="l"/>
              </a:tabLst>
            </a:pPr>
            <a:endParaRPr lang="hu-HU" sz="1400" b="1" spc="-45" dirty="0" smtClean="0">
              <a:solidFill>
                <a:srgbClr val="404040"/>
              </a:solidFill>
              <a:latin typeface="Verdana"/>
              <a:cs typeface="Verdana"/>
            </a:endParaRPr>
          </a:p>
          <a:p>
            <a:pPr marL="0" lvl="0" indent="0" defTabSz="685800">
              <a:lnSpc>
                <a:spcPct val="120000"/>
              </a:lnSpc>
              <a:buClr>
                <a:srgbClr val="B71E42"/>
              </a:buClr>
              <a:buSzPct val="100000"/>
              <a:buNone/>
              <a:tabLst>
                <a:tab pos="354965" algn="l"/>
              </a:tabLst>
            </a:pPr>
            <a:r>
              <a:rPr lang="hu-HU" sz="1400" b="1" spc="-45" dirty="0" smtClean="0">
                <a:solidFill>
                  <a:srgbClr val="404040"/>
                </a:solidFill>
                <a:latin typeface="Verdana"/>
                <a:cs typeface="Verdana"/>
              </a:rPr>
              <a:t>Célja</a:t>
            </a:r>
            <a:r>
              <a:rPr lang="hu-HU" sz="1400" b="1" spc="-45" dirty="0">
                <a:solidFill>
                  <a:srgbClr val="404040"/>
                </a:solidFill>
                <a:latin typeface="Verdana"/>
                <a:cs typeface="Verdana"/>
              </a:rPr>
              <a:t>: </a:t>
            </a:r>
            <a:r>
              <a:rPr lang="hu-HU" sz="1400" spc="-70" dirty="0">
                <a:solidFill>
                  <a:srgbClr val="404040"/>
                </a:solidFill>
                <a:latin typeface="Verdana"/>
                <a:cs typeface="Verdana"/>
              </a:rPr>
              <a:t>Tanulmányút  </a:t>
            </a:r>
            <a:r>
              <a:rPr lang="hu-HU" sz="1400" spc="20" dirty="0">
                <a:solidFill>
                  <a:srgbClr val="404040"/>
                </a:solidFill>
                <a:latin typeface="Verdana"/>
                <a:cs typeface="Verdana"/>
              </a:rPr>
              <a:t>vagy </a:t>
            </a:r>
            <a:r>
              <a:rPr lang="hu-HU" sz="1400" spc="-75" dirty="0">
                <a:solidFill>
                  <a:srgbClr val="404040"/>
                </a:solidFill>
                <a:latin typeface="Verdana"/>
                <a:cs typeface="Verdana"/>
              </a:rPr>
              <a:t>szakmai</a:t>
            </a:r>
            <a:r>
              <a:rPr lang="hu-HU" sz="1400" spc="-445" dirty="0">
                <a:solidFill>
                  <a:srgbClr val="404040"/>
                </a:solidFill>
                <a:latin typeface="Verdana"/>
                <a:cs typeface="Verdana"/>
              </a:rPr>
              <a:t>             </a:t>
            </a:r>
            <a:r>
              <a:rPr lang="hu-HU" sz="1400" spc="-35" dirty="0">
                <a:solidFill>
                  <a:srgbClr val="404040"/>
                </a:solidFill>
                <a:latin typeface="Verdana"/>
                <a:cs typeface="Verdana"/>
              </a:rPr>
              <a:t>gyakorlat</a:t>
            </a:r>
            <a:endParaRPr lang="hu-HU" sz="1400" dirty="0">
              <a:solidFill>
                <a:prstClr val="black"/>
              </a:solidFill>
              <a:latin typeface="Verdana"/>
              <a:cs typeface="Verdana"/>
            </a:endParaRPr>
          </a:p>
          <a:p>
            <a:pPr marL="0" lvl="0" indent="0" defTabSz="685800">
              <a:lnSpc>
                <a:spcPct val="120000"/>
              </a:lnSpc>
              <a:buClr>
                <a:srgbClr val="B71E42"/>
              </a:buClr>
              <a:buSzPct val="100000"/>
              <a:buNone/>
              <a:tabLst>
                <a:tab pos="354965" algn="l"/>
              </a:tabLst>
            </a:pPr>
            <a:r>
              <a:rPr lang="hu-HU" sz="1400" b="1" spc="-160" dirty="0">
                <a:solidFill>
                  <a:srgbClr val="404040"/>
                </a:solidFill>
                <a:latin typeface="Verdana"/>
                <a:cs typeface="Verdana"/>
              </a:rPr>
              <a:t>Ki</a:t>
            </a:r>
            <a:r>
              <a:rPr lang="hu-HU" sz="1400" b="1" spc="-20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lang="hu-HU" sz="1400" b="1" spc="-40" dirty="0">
                <a:solidFill>
                  <a:srgbClr val="404040"/>
                </a:solidFill>
                <a:latin typeface="Verdana"/>
                <a:cs typeface="Verdana"/>
              </a:rPr>
              <a:t>pályázhat:</a:t>
            </a:r>
            <a:endParaRPr lang="hu-HU" sz="1400" b="1" dirty="0">
              <a:solidFill>
                <a:prstClr val="black"/>
              </a:solidFill>
              <a:latin typeface="Verdana"/>
              <a:cs typeface="Verdana"/>
            </a:endParaRPr>
          </a:p>
          <a:p>
            <a:pPr marL="756285" marR="309880" lvl="0" indent="-287020" defTabSz="685800">
              <a:lnSpc>
                <a:spcPct val="120000"/>
              </a:lnSpc>
              <a:spcBef>
                <a:spcPts val="1200"/>
              </a:spcBef>
              <a:buClr>
                <a:srgbClr val="B71E42"/>
              </a:buClr>
              <a:buSzPct val="100000"/>
              <a:buFont typeface="Arial" panose="020B0604020202020204" pitchFamily="34" charset="0"/>
              <a:buChar char="•"/>
            </a:pPr>
            <a:r>
              <a:rPr lang="hu-HU" sz="1400" b="1" spc="-60" dirty="0">
                <a:solidFill>
                  <a:srgbClr val="404040"/>
                </a:solidFill>
                <a:latin typeface="Verdana"/>
                <a:cs typeface="Verdana"/>
              </a:rPr>
              <a:t>Tanulmányút:</a:t>
            </a:r>
            <a:r>
              <a:rPr lang="hu-HU" sz="1400" spc="-10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lang="hu-HU" sz="1400" spc="-70" dirty="0">
                <a:solidFill>
                  <a:srgbClr val="404040"/>
                </a:solidFill>
                <a:latin typeface="Verdana"/>
                <a:cs typeface="Verdana"/>
              </a:rPr>
              <a:t>bárki,</a:t>
            </a:r>
            <a:r>
              <a:rPr lang="hu-HU" sz="1400" spc="-15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lang="hu-HU" sz="1400" spc="-50" dirty="0">
                <a:solidFill>
                  <a:srgbClr val="404040"/>
                </a:solidFill>
                <a:latin typeface="Verdana"/>
                <a:cs typeface="Verdana"/>
              </a:rPr>
              <a:t>aki</a:t>
            </a:r>
            <a:r>
              <a:rPr lang="hu-HU" sz="1400" spc="-13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lang="hu-HU" sz="1400" spc="50" dirty="0">
                <a:solidFill>
                  <a:srgbClr val="404040"/>
                </a:solidFill>
                <a:latin typeface="Verdana"/>
                <a:cs typeface="Verdana"/>
              </a:rPr>
              <a:t>legalább </a:t>
            </a:r>
            <a:r>
              <a:rPr lang="hu-HU" sz="1400" spc="-150" dirty="0">
                <a:solidFill>
                  <a:srgbClr val="404040"/>
                </a:solidFill>
                <a:latin typeface="Verdana"/>
                <a:cs typeface="Verdana"/>
              </a:rPr>
              <a:t>2</a:t>
            </a:r>
            <a:r>
              <a:rPr lang="hu-HU" sz="1400" spc="-13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lang="hu-HU" sz="1400" spc="-100" dirty="0">
                <a:solidFill>
                  <a:srgbClr val="404040"/>
                </a:solidFill>
                <a:latin typeface="Verdana"/>
                <a:cs typeface="Verdana"/>
              </a:rPr>
              <a:t>szemesztert </a:t>
            </a:r>
            <a:r>
              <a:rPr lang="hu-HU" sz="1400" spc="-45" dirty="0">
                <a:solidFill>
                  <a:srgbClr val="404040"/>
                </a:solidFill>
                <a:latin typeface="Verdana"/>
                <a:cs typeface="Verdana"/>
              </a:rPr>
              <a:t>végzett (</a:t>
            </a:r>
            <a:r>
              <a:rPr lang="hu-HU" sz="1400" spc="5" dirty="0">
                <a:solidFill>
                  <a:srgbClr val="404040"/>
                </a:solidFill>
                <a:latin typeface="Verdana"/>
                <a:cs typeface="Verdana"/>
              </a:rPr>
              <a:t>ha</a:t>
            </a:r>
            <a:r>
              <a:rPr lang="hu-HU" sz="1400" spc="-12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lang="hu-HU" sz="1400" spc="145" dirty="0">
                <a:solidFill>
                  <a:srgbClr val="404040"/>
                </a:solidFill>
                <a:latin typeface="Verdana"/>
                <a:cs typeface="Verdana"/>
              </a:rPr>
              <a:t>a</a:t>
            </a:r>
            <a:r>
              <a:rPr lang="hu-HU" sz="1400" spc="-15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lang="hu-HU" sz="1400" spc="-30" dirty="0">
                <a:solidFill>
                  <a:srgbClr val="404040"/>
                </a:solidFill>
                <a:latin typeface="Verdana"/>
                <a:cs typeface="Verdana"/>
              </a:rPr>
              <a:t>kar</a:t>
            </a:r>
            <a:r>
              <a:rPr lang="hu-HU" sz="1400" spc="-14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lang="hu-HU" sz="1400" spc="-65" dirty="0">
                <a:solidFill>
                  <a:srgbClr val="404040"/>
                </a:solidFill>
                <a:latin typeface="Verdana"/>
                <a:cs typeface="Verdana"/>
              </a:rPr>
              <a:t>mást </a:t>
            </a:r>
            <a:r>
              <a:rPr lang="hu-HU" sz="1400" spc="-10" dirty="0">
                <a:solidFill>
                  <a:srgbClr val="404040"/>
                </a:solidFill>
                <a:latin typeface="Verdana"/>
                <a:cs typeface="Verdana"/>
              </a:rPr>
              <a:t>nem </a:t>
            </a:r>
            <a:r>
              <a:rPr lang="hu-HU" sz="1400" spc="-180" dirty="0">
                <a:solidFill>
                  <a:srgbClr val="404040"/>
                </a:solidFill>
                <a:latin typeface="Verdana"/>
                <a:cs typeface="Verdana"/>
              </a:rPr>
              <a:t>ír</a:t>
            </a:r>
            <a:r>
              <a:rPr lang="hu-HU" sz="1400" spc="-33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lang="hu-HU" sz="1400" spc="15" dirty="0">
                <a:solidFill>
                  <a:srgbClr val="404040"/>
                </a:solidFill>
                <a:latin typeface="Verdana"/>
                <a:cs typeface="Verdana"/>
              </a:rPr>
              <a:t>elő)</a:t>
            </a:r>
            <a:endParaRPr lang="hu-HU" sz="1400" dirty="0">
              <a:solidFill>
                <a:prstClr val="black"/>
              </a:solidFill>
              <a:latin typeface="Verdana"/>
              <a:cs typeface="Verdana"/>
            </a:endParaRPr>
          </a:p>
          <a:p>
            <a:pPr marL="756285" marR="1051560" lvl="0" indent="-287020" defTabSz="685800">
              <a:lnSpc>
                <a:spcPct val="120000"/>
              </a:lnSpc>
              <a:spcBef>
                <a:spcPts val="1200"/>
              </a:spcBef>
              <a:buClr>
                <a:srgbClr val="B71E42"/>
              </a:buClr>
              <a:buSzPct val="100000"/>
              <a:buFont typeface="Arial" panose="020B0604020202020204" pitchFamily="34" charset="0"/>
              <a:buChar char="•"/>
            </a:pPr>
            <a:r>
              <a:rPr lang="hu-HU" sz="1400" b="1" spc="-85" dirty="0">
                <a:solidFill>
                  <a:srgbClr val="404040"/>
                </a:solidFill>
                <a:latin typeface="Verdana"/>
                <a:cs typeface="Verdana"/>
              </a:rPr>
              <a:t>Szakmai </a:t>
            </a:r>
            <a:r>
              <a:rPr lang="hu-HU" sz="1400" b="1" spc="-60" dirty="0">
                <a:solidFill>
                  <a:srgbClr val="404040"/>
                </a:solidFill>
                <a:latin typeface="Verdana"/>
                <a:cs typeface="Verdana"/>
              </a:rPr>
              <a:t>gyakorlatra:</a:t>
            </a:r>
            <a:r>
              <a:rPr lang="hu-HU" sz="1400" spc="-6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lang="hu-HU" sz="1400" spc="-80" dirty="0">
                <a:solidFill>
                  <a:srgbClr val="404040"/>
                </a:solidFill>
                <a:latin typeface="Verdana"/>
                <a:cs typeface="Verdana"/>
              </a:rPr>
              <a:t>nyári </a:t>
            </a:r>
            <a:r>
              <a:rPr lang="hu-HU" sz="1400" spc="-15" dirty="0">
                <a:solidFill>
                  <a:srgbClr val="404040"/>
                </a:solidFill>
                <a:latin typeface="Verdana"/>
                <a:cs typeface="Verdana"/>
              </a:rPr>
              <a:t>kéthónapos </a:t>
            </a:r>
            <a:r>
              <a:rPr lang="hu-HU" sz="1400" spc="-75" dirty="0">
                <a:solidFill>
                  <a:srgbClr val="404040"/>
                </a:solidFill>
                <a:latin typeface="Verdana"/>
                <a:cs typeface="Verdana"/>
              </a:rPr>
              <a:t>szakmai </a:t>
            </a:r>
            <a:r>
              <a:rPr lang="hu-HU" sz="1400" spc="-35" dirty="0">
                <a:solidFill>
                  <a:srgbClr val="404040"/>
                </a:solidFill>
                <a:latin typeface="Verdana"/>
                <a:cs typeface="Verdana"/>
              </a:rPr>
              <a:t>gyakorlatra </a:t>
            </a:r>
            <a:r>
              <a:rPr lang="hu-HU" sz="1400" spc="-30" dirty="0">
                <a:solidFill>
                  <a:srgbClr val="404040"/>
                </a:solidFill>
                <a:latin typeface="Verdana"/>
                <a:cs typeface="Verdana"/>
              </a:rPr>
              <a:t>harmadik  </a:t>
            </a:r>
            <a:r>
              <a:rPr lang="hu-HU" sz="1400" spc="-100" dirty="0">
                <a:solidFill>
                  <a:srgbClr val="404040"/>
                </a:solidFill>
                <a:latin typeface="Verdana"/>
                <a:cs typeface="Verdana"/>
              </a:rPr>
              <a:t>szemeszter </a:t>
            </a:r>
            <a:r>
              <a:rPr lang="hu-HU" sz="1400" spc="-20" dirty="0">
                <a:solidFill>
                  <a:srgbClr val="404040"/>
                </a:solidFill>
                <a:latin typeface="Verdana"/>
                <a:cs typeface="Verdana"/>
              </a:rPr>
              <a:t>után</a:t>
            </a:r>
            <a:r>
              <a:rPr lang="hu-HU" sz="1400" spc="-145" dirty="0">
                <a:solidFill>
                  <a:srgbClr val="404040"/>
                </a:solidFill>
                <a:latin typeface="Verdana"/>
                <a:cs typeface="Verdana"/>
              </a:rPr>
              <a:t> b</a:t>
            </a:r>
            <a:r>
              <a:rPr lang="hu-HU" sz="1400" spc="-60" dirty="0">
                <a:solidFill>
                  <a:srgbClr val="404040"/>
                </a:solidFill>
                <a:latin typeface="Verdana"/>
                <a:cs typeface="Verdana"/>
              </a:rPr>
              <a:t>árki</a:t>
            </a:r>
            <a:endParaRPr lang="hu-HU" sz="1400" dirty="0">
              <a:solidFill>
                <a:prstClr val="black"/>
              </a:solidFill>
              <a:latin typeface="Verdana"/>
              <a:cs typeface="Verdana"/>
            </a:endParaRPr>
          </a:p>
          <a:p>
            <a:pPr marL="756285" marR="716915" lvl="0" indent="-287020" defTabSz="685800">
              <a:lnSpc>
                <a:spcPct val="120000"/>
              </a:lnSpc>
              <a:spcBef>
                <a:spcPts val="1200"/>
              </a:spcBef>
              <a:buClr>
                <a:srgbClr val="B71E42"/>
              </a:buClr>
              <a:buSzPct val="100000"/>
              <a:buFont typeface="Arial" panose="020B0604020202020204" pitchFamily="34" charset="0"/>
              <a:buChar char="•"/>
            </a:pPr>
            <a:r>
              <a:rPr lang="hu-HU" sz="1400" spc="-150" dirty="0">
                <a:solidFill>
                  <a:srgbClr val="404040"/>
                </a:solidFill>
                <a:latin typeface="Verdana"/>
                <a:cs typeface="Verdana"/>
              </a:rPr>
              <a:t>15</a:t>
            </a:r>
            <a:r>
              <a:rPr lang="hu-HU" sz="1400" spc="-13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lang="hu-HU" sz="1400" spc="-45" dirty="0">
                <a:solidFill>
                  <a:srgbClr val="404040"/>
                </a:solidFill>
                <a:latin typeface="Verdana"/>
                <a:cs typeface="Verdana"/>
              </a:rPr>
              <a:t>hetes</a:t>
            </a:r>
            <a:r>
              <a:rPr lang="hu-HU" sz="1400" spc="-9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lang="hu-HU" sz="1400" spc="-75" dirty="0">
                <a:solidFill>
                  <a:srgbClr val="404040"/>
                </a:solidFill>
                <a:latin typeface="Verdana"/>
                <a:cs typeface="Verdana"/>
              </a:rPr>
              <a:t>szakmai</a:t>
            </a:r>
            <a:r>
              <a:rPr lang="hu-HU" sz="1400" spc="-14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lang="hu-HU" sz="1400" spc="-60" dirty="0">
                <a:solidFill>
                  <a:srgbClr val="404040"/>
                </a:solidFill>
                <a:latin typeface="Verdana"/>
                <a:cs typeface="Verdana"/>
              </a:rPr>
              <a:t>gyakorlatra:</a:t>
            </a:r>
            <a:r>
              <a:rPr lang="hu-HU" sz="1400" spc="-13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lang="hu-HU" sz="1400" spc="-70" dirty="0">
                <a:solidFill>
                  <a:srgbClr val="404040"/>
                </a:solidFill>
                <a:latin typeface="Verdana"/>
                <a:cs typeface="Verdana"/>
              </a:rPr>
              <a:t>bárki,</a:t>
            </a:r>
            <a:r>
              <a:rPr lang="hu-HU" sz="1400" spc="-15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lang="hu-HU" sz="1400" spc="-50" dirty="0">
                <a:solidFill>
                  <a:srgbClr val="404040"/>
                </a:solidFill>
                <a:latin typeface="Verdana"/>
                <a:cs typeface="Verdana"/>
              </a:rPr>
              <a:t>aki</a:t>
            </a:r>
            <a:r>
              <a:rPr lang="hu-HU" sz="1400" spc="-15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lang="hu-HU" sz="1400" spc="145" dirty="0">
                <a:solidFill>
                  <a:srgbClr val="404040"/>
                </a:solidFill>
                <a:latin typeface="Verdana"/>
                <a:cs typeface="Verdana"/>
              </a:rPr>
              <a:t>a</a:t>
            </a:r>
            <a:r>
              <a:rPr lang="hu-HU" sz="1400" spc="-14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lang="hu-HU" sz="1400" spc="-80" dirty="0">
                <a:solidFill>
                  <a:srgbClr val="404040"/>
                </a:solidFill>
                <a:latin typeface="Verdana"/>
                <a:cs typeface="Verdana"/>
              </a:rPr>
              <a:t>kar</a:t>
            </a:r>
            <a:r>
              <a:rPr lang="hu-HU" sz="1400" spc="-14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lang="hu-HU" sz="1400" spc="-20" dirty="0">
                <a:solidFill>
                  <a:srgbClr val="404040"/>
                </a:solidFill>
                <a:latin typeface="Verdana"/>
                <a:cs typeface="Verdana"/>
              </a:rPr>
              <a:t>által</a:t>
            </a:r>
            <a:r>
              <a:rPr lang="hu-HU" sz="1400" spc="-13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lang="hu-HU" sz="1400" spc="-70" dirty="0">
                <a:solidFill>
                  <a:srgbClr val="404040"/>
                </a:solidFill>
                <a:latin typeface="Verdana"/>
                <a:cs typeface="Verdana"/>
              </a:rPr>
              <a:t>előírt</a:t>
            </a:r>
            <a:r>
              <a:rPr lang="hu-HU" sz="1400" spc="-114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lang="hu-HU" sz="1400" spc="-35" dirty="0">
                <a:solidFill>
                  <a:srgbClr val="404040"/>
                </a:solidFill>
                <a:latin typeface="Verdana"/>
                <a:cs typeface="Verdana"/>
              </a:rPr>
              <a:t>előkövetelményt,  </a:t>
            </a:r>
            <a:r>
              <a:rPr lang="hu-HU" sz="1400" spc="-65" dirty="0">
                <a:solidFill>
                  <a:srgbClr val="404040"/>
                </a:solidFill>
                <a:latin typeface="Verdana"/>
                <a:cs typeface="Verdana"/>
              </a:rPr>
              <a:t>kreditszámot</a:t>
            </a:r>
            <a:r>
              <a:rPr lang="hu-HU" sz="1400" spc="-21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lang="hu-HU" sz="1400" spc="-70" dirty="0">
                <a:solidFill>
                  <a:srgbClr val="404040"/>
                </a:solidFill>
                <a:latin typeface="Verdana"/>
                <a:cs typeface="Verdana"/>
              </a:rPr>
              <a:t>teljesítette</a:t>
            </a:r>
            <a:endParaRPr lang="hu-HU" sz="1400" dirty="0">
              <a:solidFill>
                <a:prstClr val="black"/>
              </a:solidFill>
              <a:latin typeface="Verdana"/>
              <a:cs typeface="Verdana"/>
            </a:endParaRPr>
          </a:p>
          <a:p>
            <a:pPr marL="756285" marR="5080" lvl="0" indent="-287020" defTabSz="685800">
              <a:lnSpc>
                <a:spcPct val="120000"/>
              </a:lnSpc>
              <a:spcBef>
                <a:spcPts val="1200"/>
              </a:spcBef>
              <a:buClr>
                <a:srgbClr val="B71E42"/>
              </a:buClr>
              <a:buSzPct val="100000"/>
              <a:buFont typeface="Arial" panose="020B0604020202020204" pitchFamily="34" charset="0"/>
              <a:buChar char="•"/>
            </a:pPr>
            <a:r>
              <a:rPr lang="hu-HU" sz="1400" b="1" spc="-200" dirty="0">
                <a:solidFill>
                  <a:srgbClr val="404040"/>
                </a:solidFill>
                <a:latin typeface="Verdana"/>
                <a:cs typeface="Verdana"/>
              </a:rPr>
              <a:t>Friss </a:t>
            </a:r>
            <a:r>
              <a:rPr lang="hu-HU" sz="1400" b="1" spc="-15" dirty="0">
                <a:solidFill>
                  <a:srgbClr val="404040"/>
                </a:solidFill>
                <a:latin typeface="Verdana"/>
                <a:cs typeface="Verdana"/>
              </a:rPr>
              <a:t>diplomás </a:t>
            </a:r>
            <a:r>
              <a:rPr lang="hu-HU" sz="1400" b="1" spc="-75" dirty="0">
                <a:solidFill>
                  <a:srgbClr val="404040"/>
                </a:solidFill>
                <a:latin typeface="Verdana"/>
                <a:cs typeface="Verdana"/>
              </a:rPr>
              <a:t>szakmai </a:t>
            </a:r>
            <a:r>
              <a:rPr lang="hu-HU" sz="1400" b="1" spc="-35" dirty="0">
                <a:solidFill>
                  <a:srgbClr val="404040"/>
                </a:solidFill>
                <a:latin typeface="Verdana"/>
                <a:cs typeface="Verdana"/>
              </a:rPr>
              <a:t>gyakorlatra:</a:t>
            </a:r>
            <a:r>
              <a:rPr lang="hu-HU" sz="1400" spc="-3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lang="hu-HU" sz="1400" spc="-60" dirty="0">
                <a:solidFill>
                  <a:srgbClr val="404040"/>
                </a:solidFill>
                <a:latin typeface="Verdana"/>
                <a:cs typeface="Verdana"/>
              </a:rPr>
              <a:t>abszolutórium </a:t>
            </a:r>
            <a:r>
              <a:rPr lang="hu-HU" sz="1400" spc="-35" dirty="0">
                <a:solidFill>
                  <a:srgbClr val="404040"/>
                </a:solidFill>
                <a:latin typeface="Verdana"/>
                <a:cs typeface="Verdana"/>
              </a:rPr>
              <a:t>előtt </a:t>
            </a:r>
            <a:r>
              <a:rPr lang="hu-HU" sz="1400" spc="-70" dirty="0">
                <a:solidFill>
                  <a:srgbClr val="404040"/>
                </a:solidFill>
                <a:latin typeface="Verdana"/>
                <a:cs typeface="Verdana"/>
              </a:rPr>
              <a:t>bárki, </a:t>
            </a:r>
            <a:r>
              <a:rPr lang="hu-HU" sz="1400" spc="-45" dirty="0">
                <a:solidFill>
                  <a:srgbClr val="404040"/>
                </a:solidFill>
                <a:latin typeface="Verdana"/>
                <a:cs typeface="Verdana"/>
              </a:rPr>
              <a:t>akinek </a:t>
            </a:r>
            <a:r>
              <a:rPr lang="hu-HU" sz="1400" spc="20" dirty="0">
                <a:solidFill>
                  <a:srgbClr val="404040"/>
                </a:solidFill>
                <a:latin typeface="Verdana"/>
                <a:cs typeface="Verdana"/>
              </a:rPr>
              <a:t>egy</a:t>
            </a:r>
            <a:r>
              <a:rPr lang="hu-HU" sz="1400" spc="-8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lang="hu-HU" sz="1400" spc="75" dirty="0">
                <a:solidFill>
                  <a:srgbClr val="404040"/>
                </a:solidFill>
                <a:latin typeface="Verdana"/>
                <a:cs typeface="Verdana"/>
              </a:rPr>
              <a:t>céggel  </a:t>
            </a:r>
            <a:r>
              <a:rPr lang="hu-HU" sz="1400" spc="-50" dirty="0">
                <a:solidFill>
                  <a:srgbClr val="404040"/>
                </a:solidFill>
                <a:latin typeface="Verdana"/>
                <a:cs typeface="Verdana"/>
              </a:rPr>
              <a:t>aláírt </a:t>
            </a:r>
            <a:r>
              <a:rPr lang="hu-HU" sz="1400" spc="-60" dirty="0">
                <a:solidFill>
                  <a:srgbClr val="404040"/>
                </a:solidFill>
                <a:latin typeface="Verdana"/>
                <a:cs typeface="Verdana"/>
              </a:rPr>
              <a:t>szerződése</a:t>
            </a:r>
            <a:r>
              <a:rPr lang="hu-HU" sz="1400" spc="-31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lang="hu-HU" sz="1400" spc="15" dirty="0">
                <a:solidFill>
                  <a:srgbClr val="404040"/>
                </a:solidFill>
                <a:latin typeface="Verdana"/>
                <a:cs typeface="Verdana"/>
              </a:rPr>
              <a:t>van</a:t>
            </a:r>
            <a:endParaRPr lang="hu-HU" sz="1400" dirty="0">
              <a:solidFill>
                <a:prstClr val="black"/>
              </a:solidFill>
              <a:latin typeface="Verdana"/>
              <a:cs typeface="Verdana"/>
            </a:endParaRPr>
          </a:p>
          <a:p>
            <a:pPr marL="756285" marR="437515" lvl="0" indent="-287020" defTabSz="685800">
              <a:lnSpc>
                <a:spcPct val="120000"/>
              </a:lnSpc>
              <a:spcBef>
                <a:spcPts val="1200"/>
              </a:spcBef>
              <a:buClr>
                <a:srgbClr val="B71E42"/>
              </a:buClr>
              <a:buSzPct val="100000"/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rgbClr val="404040"/>
                </a:solidFill>
                <a:latin typeface="Verdana"/>
                <a:cs typeface="Verdana"/>
              </a:rPr>
              <a:t>Mindegy,</a:t>
            </a:r>
            <a:r>
              <a:rPr lang="hu-HU" sz="1400" spc="-15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lang="hu-HU" sz="1400" spc="5" dirty="0">
                <a:solidFill>
                  <a:srgbClr val="404040"/>
                </a:solidFill>
                <a:latin typeface="Verdana"/>
                <a:cs typeface="Verdana"/>
              </a:rPr>
              <a:t>hogy</a:t>
            </a:r>
            <a:r>
              <a:rPr lang="hu-HU" sz="1400" spc="-12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lang="hu-HU" sz="1400" dirty="0">
                <a:solidFill>
                  <a:srgbClr val="404040"/>
                </a:solidFill>
                <a:latin typeface="Verdana"/>
                <a:cs typeface="Verdana"/>
              </a:rPr>
              <a:t>nappali,</a:t>
            </a:r>
            <a:r>
              <a:rPr lang="hu-HU" sz="1400" spc="-15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lang="hu-HU" sz="1400" spc="-110" dirty="0">
                <a:solidFill>
                  <a:srgbClr val="404040"/>
                </a:solidFill>
                <a:latin typeface="Verdana"/>
                <a:cs typeface="Verdana"/>
              </a:rPr>
              <a:t>esti,</a:t>
            </a:r>
            <a:r>
              <a:rPr lang="hu-HU" sz="1400" spc="-12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lang="hu-HU" sz="1400" spc="20" dirty="0">
                <a:solidFill>
                  <a:srgbClr val="404040"/>
                </a:solidFill>
                <a:latin typeface="Verdana"/>
                <a:cs typeface="Verdana"/>
              </a:rPr>
              <a:t>vagy</a:t>
            </a:r>
            <a:r>
              <a:rPr lang="hu-HU" sz="1400" spc="-15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lang="hu-HU" sz="1400" spc="-20" dirty="0">
                <a:solidFill>
                  <a:srgbClr val="404040"/>
                </a:solidFill>
                <a:latin typeface="Verdana"/>
                <a:cs typeface="Verdana"/>
              </a:rPr>
              <a:t>levelező</a:t>
            </a:r>
            <a:r>
              <a:rPr lang="hu-HU" sz="1400" spc="-14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lang="hu-HU" sz="1400" spc="-5" dirty="0">
                <a:solidFill>
                  <a:srgbClr val="404040"/>
                </a:solidFill>
                <a:latin typeface="Verdana"/>
                <a:cs typeface="Verdana"/>
              </a:rPr>
              <a:t>tagozatra</a:t>
            </a:r>
            <a:r>
              <a:rPr lang="hu-HU" sz="1400" spc="-125" dirty="0">
                <a:solidFill>
                  <a:srgbClr val="404040"/>
                </a:solidFill>
                <a:latin typeface="Verdana"/>
                <a:cs typeface="Verdana"/>
              </a:rPr>
              <a:t> jár,</a:t>
            </a:r>
            <a:r>
              <a:rPr lang="hu-HU" sz="1400" spc="-13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lang="hu-HU" sz="1400" spc="-80" dirty="0">
                <a:solidFill>
                  <a:srgbClr val="404040"/>
                </a:solidFill>
                <a:latin typeface="Verdana"/>
                <a:cs typeface="Verdana"/>
              </a:rPr>
              <a:t>és</a:t>
            </a:r>
            <a:r>
              <a:rPr lang="hu-HU" sz="1400" spc="-12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lang="hu-HU" sz="1400" spc="-25" dirty="0">
                <a:solidFill>
                  <a:srgbClr val="404040"/>
                </a:solidFill>
                <a:latin typeface="Verdana"/>
                <a:cs typeface="Verdana"/>
              </a:rPr>
              <a:t>mindegy,</a:t>
            </a:r>
            <a:r>
              <a:rPr lang="hu-HU" sz="1400" spc="-13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lang="hu-HU" sz="1400" spc="5" dirty="0">
                <a:solidFill>
                  <a:srgbClr val="404040"/>
                </a:solidFill>
                <a:latin typeface="Verdana"/>
                <a:cs typeface="Verdana"/>
              </a:rPr>
              <a:t>hogy  </a:t>
            </a:r>
            <a:r>
              <a:rPr lang="hu-HU" sz="1400" spc="-10" dirty="0">
                <a:solidFill>
                  <a:srgbClr val="404040"/>
                </a:solidFill>
                <a:latin typeface="Verdana"/>
                <a:cs typeface="Verdana"/>
              </a:rPr>
              <a:t>államilag </a:t>
            </a:r>
            <a:r>
              <a:rPr lang="hu-HU" sz="1400" spc="-90" dirty="0">
                <a:solidFill>
                  <a:srgbClr val="404040"/>
                </a:solidFill>
                <a:latin typeface="Verdana"/>
                <a:cs typeface="Verdana"/>
              </a:rPr>
              <a:t>finanszírozott, </a:t>
            </a:r>
            <a:r>
              <a:rPr lang="hu-HU" sz="1400" spc="20" dirty="0">
                <a:solidFill>
                  <a:srgbClr val="404040"/>
                </a:solidFill>
                <a:latin typeface="Verdana"/>
                <a:cs typeface="Verdana"/>
              </a:rPr>
              <a:t>vagy </a:t>
            </a:r>
            <a:r>
              <a:rPr lang="hu-HU" sz="1400" spc="-90" dirty="0">
                <a:solidFill>
                  <a:srgbClr val="404040"/>
                </a:solidFill>
                <a:latin typeface="Verdana"/>
                <a:cs typeface="Verdana"/>
              </a:rPr>
              <a:t>költségtérítéses: ha AKTIV HALLGATÓI JOGVISZONYOD VAN, </a:t>
            </a:r>
            <a:r>
              <a:rPr lang="hu-HU" sz="1400" spc="-44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lang="hu-HU" sz="1400" spc="-5" dirty="0">
                <a:solidFill>
                  <a:srgbClr val="404040"/>
                </a:solidFill>
                <a:latin typeface="Verdana"/>
                <a:cs typeface="Verdana"/>
              </a:rPr>
              <a:t>pályázhatsz</a:t>
            </a:r>
            <a:endParaRPr lang="hu-HU" sz="1400" dirty="0">
              <a:solidFill>
                <a:prstClr val="black"/>
              </a:solidFill>
              <a:latin typeface="Verdana"/>
              <a:cs typeface="Verdana"/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2828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95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31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10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5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541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71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5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226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67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33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6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59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Erasmus+ legfontosabb tudnivalók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77334" y="1409701"/>
            <a:ext cx="8596668" cy="4631662"/>
          </a:xfrm>
        </p:spPr>
        <p:txBody>
          <a:bodyPr/>
          <a:lstStyle/>
          <a:p>
            <a:pPr marL="12700">
              <a:lnSpc>
                <a:spcPct val="100000"/>
              </a:lnSpc>
              <a:tabLst>
                <a:tab pos="354965" algn="l"/>
              </a:tabLst>
            </a:pPr>
            <a:r>
              <a:rPr lang="hu-HU" dirty="0"/>
              <a:t>R</a:t>
            </a:r>
            <a:r>
              <a:rPr lang="hu-HU" spc="-50" dirty="0" smtClean="0">
                <a:solidFill>
                  <a:srgbClr val="404040"/>
                </a:solidFill>
                <a:latin typeface="Verdana"/>
                <a:cs typeface="Verdana"/>
              </a:rPr>
              <a:t>egisztráció</a:t>
            </a:r>
            <a:r>
              <a:rPr lang="hu-HU" spc="-170" dirty="0" smtClean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lang="hu-HU" spc="-25" dirty="0">
                <a:solidFill>
                  <a:srgbClr val="404040"/>
                </a:solidFill>
                <a:latin typeface="Verdana"/>
                <a:cs typeface="Verdana"/>
              </a:rPr>
              <a:t>az</a:t>
            </a:r>
            <a:r>
              <a:rPr lang="hu-HU" spc="-13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lang="hu-HU" spc="-55" dirty="0">
                <a:solidFill>
                  <a:srgbClr val="404040"/>
                </a:solidFill>
                <a:latin typeface="Verdana"/>
                <a:cs typeface="Verdana"/>
              </a:rPr>
              <a:t>erasmus.uni-obuda.hu</a:t>
            </a:r>
            <a:r>
              <a:rPr lang="hu-HU" spc="-7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lang="hu-HU" spc="-5" dirty="0">
                <a:solidFill>
                  <a:srgbClr val="404040"/>
                </a:solidFill>
                <a:latin typeface="Verdana"/>
                <a:cs typeface="Verdana"/>
              </a:rPr>
              <a:t>honlapon,</a:t>
            </a:r>
            <a:r>
              <a:rPr lang="hu-HU" spc="-13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lang="hu-HU" spc="-15" dirty="0">
                <a:solidFill>
                  <a:srgbClr val="404040"/>
                </a:solidFill>
                <a:latin typeface="Verdana"/>
                <a:cs typeface="Verdana"/>
              </a:rPr>
              <a:t>majd</a:t>
            </a:r>
            <a:r>
              <a:rPr lang="hu-HU" spc="-14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lang="hu-HU" spc="-30" dirty="0">
                <a:solidFill>
                  <a:srgbClr val="404040"/>
                </a:solidFill>
                <a:latin typeface="Verdana"/>
                <a:cs typeface="Verdana"/>
              </a:rPr>
              <a:t>online</a:t>
            </a:r>
            <a:r>
              <a:rPr lang="hu-HU" spc="-15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lang="hu-HU" spc="-45" dirty="0">
                <a:solidFill>
                  <a:srgbClr val="404040"/>
                </a:solidFill>
                <a:latin typeface="Verdana"/>
                <a:cs typeface="Verdana"/>
              </a:rPr>
              <a:t>bejelentkezés</a:t>
            </a:r>
            <a:endParaRPr lang="hu-HU" dirty="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085"/>
              </a:spcBef>
              <a:tabLst>
                <a:tab pos="354965" algn="l"/>
              </a:tabLst>
            </a:pPr>
            <a:r>
              <a:rPr lang="hu-HU" spc="100" dirty="0">
                <a:solidFill>
                  <a:srgbClr val="404040"/>
                </a:solidFill>
                <a:latin typeface="Verdana"/>
                <a:cs typeface="Verdana"/>
              </a:rPr>
              <a:t>A</a:t>
            </a:r>
            <a:r>
              <a:rPr lang="hu-HU" spc="-13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lang="hu-HU" dirty="0">
                <a:solidFill>
                  <a:srgbClr val="404040"/>
                </a:solidFill>
                <a:latin typeface="Verdana"/>
                <a:cs typeface="Verdana"/>
              </a:rPr>
              <a:t>pályázat</a:t>
            </a:r>
            <a:r>
              <a:rPr lang="hu-HU" spc="-14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lang="hu-HU" spc="5" dirty="0">
                <a:solidFill>
                  <a:srgbClr val="404040"/>
                </a:solidFill>
                <a:latin typeface="Verdana"/>
                <a:cs typeface="Verdana"/>
              </a:rPr>
              <a:t>menete</a:t>
            </a:r>
            <a:r>
              <a:rPr lang="hu-HU" spc="-8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lang="hu-HU" spc="-60" dirty="0">
                <a:solidFill>
                  <a:srgbClr val="404040"/>
                </a:solidFill>
                <a:latin typeface="Verdana"/>
                <a:cs typeface="Verdana"/>
              </a:rPr>
              <a:t>két</a:t>
            </a:r>
            <a:r>
              <a:rPr lang="hu-HU" spc="-114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lang="hu-HU" spc="-55" dirty="0">
                <a:solidFill>
                  <a:srgbClr val="404040"/>
                </a:solidFill>
                <a:latin typeface="Verdana"/>
                <a:cs typeface="Verdana"/>
              </a:rPr>
              <a:t>lépcsős:</a:t>
            </a:r>
            <a:r>
              <a:rPr lang="hu-HU" spc="-13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lang="hu-HU" spc="-20" dirty="0">
                <a:solidFill>
                  <a:srgbClr val="404040"/>
                </a:solidFill>
                <a:latin typeface="Verdana"/>
                <a:cs typeface="Verdana"/>
              </a:rPr>
              <a:t>hazai</a:t>
            </a:r>
            <a:r>
              <a:rPr lang="hu-HU" spc="-13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lang="hu-HU" spc="-80" dirty="0">
                <a:solidFill>
                  <a:srgbClr val="404040"/>
                </a:solidFill>
                <a:latin typeface="Verdana"/>
                <a:cs typeface="Verdana"/>
              </a:rPr>
              <a:t>és</a:t>
            </a:r>
            <a:r>
              <a:rPr lang="hu-HU" spc="-12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lang="hu-HU" spc="-65" dirty="0">
                <a:solidFill>
                  <a:srgbClr val="404040"/>
                </a:solidFill>
                <a:latin typeface="Verdana"/>
                <a:cs typeface="Verdana"/>
              </a:rPr>
              <a:t>nemzetközi</a:t>
            </a:r>
            <a:r>
              <a:rPr lang="hu-HU" spc="-10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lang="hu-HU" spc="-30" dirty="0">
                <a:solidFill>
                  <a:srgbClr val="404040"/>
                </a:solidFill>
                <a:latin typeface="Verdana"/>
                <a:cs typeface="Verdana"/>
              </a:rPr>
              <a:t>forduló</a:t>
            </a:r>
            <a:endParaRPr lang="hu-HU" dirty="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095"/>
              </a:spcBef>
              <a:tabLst>
                <a:tab pos="354965" algn="l"/>
              </a:tabLst>
            </a:pPr>
            <a:r>
              <a:rPr lang="hu-HU" spc="100" dirty="0">
                <a:solidFill>
                  <a:srgbClr val="404040"/>
                </a:solidFill>
                <a:latin typeface="Verdana"/>
                <a:cs typeface="Verdana"/>
              </a:rPr>
              <a:t>A</a:t>
            </a:r>
            <a:r>
              <a:rPr lang="hu-HU" spc="-13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lang="hu-HU" spc="-20" dirty="0">
                <a:solidFill>
                  <a:srgbClr val="404040"/>
                </a:solidFill>
                <a:latin typeface="Verdana"/>
                <a:cs typeface="Verdana"/>
              </a:rPr>
              <a:t>hazai</a:t>
            </a:r>
            <a:r>
              <a:rPr lang="hu-HU" spc="-13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lang="hu-HU" spc="-35" dirty="0">
                <a:solidFill>
                  <a:srgbClr val="404040"/>
                </a:solidFill>
                <a:latin typeface="Verdana"/>
                <a:cs typeface="Verdana"/>
              </a:rPr>
              <a:t>fordulóhoz</a:t>
            </a:r>
            <a:r>
              <a:rPr lang="hu-HU" spc="-13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lang="hu-HU" spc="90" dirty="0">
                <a:solidFill>
                  <a:srgbClr val="404040"/>
                </a:solidFill>
                <a:latin typeface="Verdana"/>
                <a:cs typeface="Verdana"/>
              </a:rPr>
              <a:t>beadandó</a:t>
            </a:r>
            <a:r>
              <a:rPr lang="hu-HU" spc="-114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lang="hu-HU" spc="15" dirty="0">
                <a:solidFill>
                  <a:srgbClr val="404040"/>
                </a:solidFill>
                <a:latin typeface="Verdana"/>
                <a:cs typeface="Verdana"/>
              </a:rPr>
              <a:t>anyagok</a:t>
            </a:r>
            <a:r>
              <a:rPr lang="hu-HU" spc="-12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lang="hu-HU" spc="-80" dirty="0">
                <a:solidFill>
                  <a:srgbClr val="404040"/>
                </a:solidFill>
                <a:latin typeface="Verdana"/>
                <a:cs typeface="Verdana"/>
              </a:rPr>
              <a:t>listája</a:t>
            </a:r>
            <a:r>
              <a:rPr lang="hu-HU" spc="-16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lang="hu-HU" spc="145" dirty="0">
                <a:solidFill>
                  <a:srgbClr val="404040"/>
                </a:solidFill>
                <a:latin typeface="Verdana"/>
                <a:cs typeface="Verdana"/>
              </a:rPr>
              <a:t>a</a:t>
            </a:r>
            <a:r>
              <a:rPr lang="hu-HU" spc="-14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lang="hu-HU" spc="15" dirty="0">
                <a:solidFill>
                  <a:srgbClr val="404040"/>
                </a:solidFill>
                <a:latin typeface="Verdana"/>
                <a:cs typeface="Verdana"/>
              </a:rPr>
              <a:t>honlapon</a:t>
            </a:r>
            <a:r>
              <a:rPr lang="hu-HU" spc="-14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lang="hu-HU" spc="15" dirty="0">
                <a:solidFill>
                  <a:srgbClr val="404040"/>
                </a:solidFill>
                <a:latin typeface="Verdana"/>
                <a:cs typeface="Verdana"/>
              </a:rPr>
              <a:t>van</a:t>
            </a:r>
            <a:endParaRPr lang="hu-HU" dirty="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090"/>
              </a:spcBef>
              <a:tabLst>
                <a:tab pos="354965" algn="l"/>
              </a:tabLst>
            </a:pPr>
            <a:r>
              <a:rPr lang="hu-HU" spc="100" dirty="0">
                <a:solidFill>
                  <a:srgbClr val="404040"/>
                </a:solidFill>
                <a:latin typeface="Verdana"/>
                <a:cs typeface="Verdana"/>
              </a:rPr>
              <a:t>Tanulmányi cél:</a:t>
            </a:r>
            <a:r>
              <a:rPr lang="hu-HU" spc="-13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lang="hu-HU" spc="-120" dirty="0">
                <a:solidFill>
                  <a:srgbClr val="404040"/>
                </a:solidFill>
                <a:latin typeface="Verdana"/>
                <a:cs typeface="Verdana"/>
              </a:rPr>
              <a:t>kinti</a:t>
            </a:r>
            <a:r>
              <a:rPr lang="hu-HU" spc="-13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lang="hu-HU" spc="-30" dirty="0">
                <a:solidFill>
                  <a:srgbClr val="404040"/>
                </a:solidFill>
                <a:latin typeface="Verdana"/>
                <a:cs typeface="Verdana"/>
              </a:rPr>
              <a:t>forduló</a:t>
            </a:r>
            <a:r>
              <a:rPr lang="hu-HU" spc="-14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lang="hu-HU" spc="55" dirty="0">
                <a:solidFill>
                  <a:srgbClr val="404040"/>
                </a:solidFill>
                <a:latin typeface="Verdana"/>
                <a:cs typeface="Verdana"/>
              </a:rPr>
              <a:t>anyaga</a:t>
            </a:r>
            <a:r>
              <a:rPr lang="hu-HU" spc="-11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lang="hu-HU" spc="145" dirty="0">
                <a:solidFill>
                  <a:srgbClr val="404040"/>
                </a:solidFill>
                <a:latin typeface="Verdana"/>
                <a:cs typeface="Verdana"/>
              </a:rPr>
              <a:t>a</a:t>
            </a:r>
            <a:r>
              <a:rPr lang="hu-HU" spc="-13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lang="hu-HU" spc="-45" dirty="0">
                <a:solidFill>
                  <a:srgbClr val="404040"/>
                </a:solidFill>
                <a:latin typeface="Verdana"/>
                <a:cs typeface="Verdana"/>
              </a:rPr>
              <a:t>hazai/külföldi</a:t>
            </a:r>
            <a:r>
              <a:rPr lang="hu-HU" spc="-14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lang="hu-HU" spc="15" dirty="0">
                <a:solidFill>
                  <a:srgbClr val="404040"/>
                </a:solidFill>
                <a:latin typeface="Verdana"/>
                <a:cs typeface="Verdana"/>
              </a:rPr>
              <a:t>honlapon</a:t>
            </a:r>
            <a:r>
              <a:rPr lang="hu-HU" spc="-12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lang="hu-HU" spc="-30" dirty="0">
                <a:solidFill>
                  <a:srgbClr val="404040"/>
                </a:solidFill>
                <a:latin typeface="Verdana"/>
                <a:cs typeface="Verdana"/>
              </a:rPr>
              <a:t>van</a:t>
            </a:r>
            <a:endParaRPr lang="hu-HU" dirty="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085"/>
              </a:spcBef>
              <a:tabLst>
                <a:tab pos="354965" algn="l"/>
              </a:tabLst>
            </a:pPr>
            <a:r>
              <a:rPr lang="hu-HU" spc="-45" dirty="0">
                <a:solidFill>
                  <a:srgbClr val="404040"/>
                </a:solidFill>
                <a:latin typeface="Verdana"/>
                <a:cs typeface="Verdana"/>
              </a:rPr>
              <a:t>Pályázni</a:t>
            </a:r>
            <a:r>
              <a:rPr lang="hu-HU" spc="-15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lang="hu-HU" spc="-10" dirty="0">
                <a:solidFill>
                  <a:srgbClr val="404040"/>
                </a:solidFill>
                <a:latin typeface="Verdana"/>
                <a:cs typeface="Verdana"/>
              </a:rPr>
              <a:t>csak</a:t>
            </a:r>
            <a:r>
              <a:rPr lang="hu-HU" spc="-14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lang="hu-HU" spc="145" dirty="0">
                <a:solidFill>
                  <a:srgbClr val="404040"/>
                </a:solidFill>
                <a:latin typeface="Verdana"/>
                <a:cs typeface="Verdana"/>
              </a:rPr>
              <a:t>a</a:t>
            </a:r>
            <a:r>
              <a:rPr lang="hu-HU" spc="-14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lang="hu-HU" spc="-25" dirty="0">
                <a:solidFill>
                  <a:srgbClr val="404040"/>
                </a:solidFill>
                <a:latin typeface="Verdana"/>
                <a:cs typeface="Verdana"/>
              </a:rPr>
              <a:t>meghirdetett</a:t>
            </a:r>
            <a:r>
              <a:rPr lang="hu-HU" spc="-10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lang="hu-HU" spc="-50" dirty="0">
                <a:solidFill>
                  <a:srgbClr val="404040"/>
                </a:solidFill>
                <a:latin typeface="Verdana"/>
                <a:cs typeface="Verdana"/>
              </a:rPr>
              <a:t>helyekre</a:t>
            </a:r>
            <a:r>
              <a:rPr lang="hu-HU" spc="-13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lang="hu-HU" spc="-20" dirty="0">
                <a:solidFill>
                  <a:srgbClr val="404040"/>
                </a:solidFill>
                <a:latin typeface="Verdana"/>
                <a:cs typeface="Verdana"/>
              </a:rPr>
              <a:t>lehet</a:t>
            </a:r>
          </a:p>
          <a:p>
            <a:pPr marL="12700">
              <a:lnSpc>
                <a:spcPct val="100000"/>
              </a:lnSpc>
              <a:spcBef>
                <a:spcPts val="1085"/>
              </a:spcBef>
              <a:tabLst>
                <a:tab pos="354965" algn="l"/>
              </a:tabLst>
            </a:pPr>
            <a:r>
              <a:rPr lang="hu-HU" spc="-20" dirty="0">
                <a:solidFill>
                  <a:srgbClr val="404040"/>
                </a:solidFill>
                <a:latin typeface="Verdana"/>
                <a:cs typeface="Verdana"/>
              </a:rPr>
              <a:t>Szakmai gyakorlat esetében a fogadó helyet a hallgatónak kell megtalálni</a:t>
            </a:r>
          </a:p>
          <a:p>
            <a:pPr marL="12700">
              <a:lnSpc>
                <a:spcPct val="100000"/>
              </a:lnSpc>
              <a:spcBef>
                <a:spcPts val="1085"/>
              </a:spcBef>
              <a:tabLst>
                <a:tab pos="354965" algn="l"/>
              </a:tabLst>
            </a:pPr>
            <a:r>
              <a:rPr lang="hu-HU" spc="-20" dirty="0">
                <a:solidFill>
                  <a:srgbClr val="404040"/>
                </a:solidFill>
                <a:latin typeface="Verdana"/>
                <a:cs typeface="Verdana"/>
              </a:rPr>
              <a:t>Néhány lehetőség a honlapon is megtalálható</a:t>
            </a:r>
          </a:p>
          <a:p>
            <a:pPr marL="12700">
              <a:lnSpc>
                <a:spcPct val="100000"/>
              </a:lnSpc>
              <a:spcBef>
                <a:spcPts val="1085"/>
              </a:spcBef>
              <a:tabLst>
                <a:tab pos="354965" algn="l"/>
              </a:tabLst>
            </a:pPr>
            <a:r>
              <a:rPr lang="hu-HU" spc="-20" dirty="0">
                <a:solidFill>
                  <a:srgbClr val="404040"/>
                </a:solidFill>
                <a:latin typeface="Verdana"/>
                <a:cs typeface="Verdana"/>
              </a:rPr>
              <a:t>Friss diplomás szakmai gyakorlat: még a záróvizsga előtt kell szerződni</a:t>
            </a:r>
            <a:endParaRPr lang="hu-HU" dirty="0">
              <a:latin typeface="Verdana"/>
              <a:cs typeface="Verdana"/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7361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7334" y="2501900"/>
            <a:ext cx="8596668" cy="1320800"/>
          </a:xfrm>
        </p:spPr>
        <p:txBody>
          <a:bodyPr/>
          <a:lstStyle/>
          <a:p>
            <a:r>
              <a:rPr lang="hu-HU" dirty="0" smtClean="0"/>
              <a:t>Erasmus+-</a:t>
            </a:r>
            <a:r>
              <a:rPr lang="hu-HU" dirty="0" err="1" smtClean="0"/>
              <a:t>al</a:t>
            </a:r>
            <a:r>
              <a:rPr lang="hu-HU" dirty="0" smtClean="0"/>
              <a:t> kapcsolatos információk, dokumentumok a honlapon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6397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89" y="0"/>
            <a:ext cx="9281884" cy="6858000"/>
          </a:xfrm>
        </p:spPr>
      </p:pic>
    </p:spTree>
    <p:extLst>
      <p:ext uri="{BB962C8B-B14F-4D97-AF65-F5344CB8AC3E}">
        <p14:creationId xmlns:p14="http://schemas.microsoft.com/office/powerpoint/2010/main" val="1050730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36" y="0"/>
            <a:ext cx="8577064" cy="6861651"/>
          </a:xfrm>
        </p:spPr>
      </p:pic>
    </p:spTree>
    <p:extLst>
      <p:ext uri="{BB962C8B-B14F-4D97-AF65-F5344CB8AC3E}">
        <p14:creationId xmlns:p14="http://schemas.microsoft.com/office/powerpoint/2010/main" val="239758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96" y="0"/>
            <a:ext cx="9219303" cy="6854823"/>
          </a:xfrm>
        </p:spPr>
      </p:pic>
    </p:spTree>
    <p:extLst>
      <p:ext uri="{BB962C8B-B14F-4D97-AF65-F5344CB8AC3E}">
        <p14:creationId xmlns:p14="http://schemas.microsoft.com/office/powerpoint/2010/main" val="338267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35" y="0"/>
            <a:ext cx="9252465" cy="6850453"/>
          </a:xfrm>
        </p:spPr>
      </p:pic>
    </p:spTree>
    <p:extLst>
      <p:ext uri="{BB962C8B-B14F-4D97-AF65-F5344CB8AC3E}">
        <p14:creationId xmlns:p14="http://schemas.microsoft.com/office/powerpoint/2010/main" val="1089550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" y="-20320"/>
            <a:ext cx="8597900" cy="6878320"/>
          </a:xfrm>
        </p:spPr>
      </p:pic>
    </p:spTree>
    <p:extLst>
      <p:ext uri="{BB962C8B-B14F-4D97-AF65-F5344CB8AC3E}">
        <p14:creationId xmlns:p14="http://schemas.microsoft.com/office/powerpoint/2010/main" val="148110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60" y="0"/>
            <a:ext cx="8567539" cy="6854031"/>
          </a:xfrm>
        </p:spPr>
      </p:pic>
    </p:spTree>
    <p:extLst>
      <p:ext uri="{BB962C8B-B14F-4D97-AF65-F5344CB8AC3E}">
        <p14:creationId xmlns:p14="http://schemas.microsoft.com/office/powerpoint/2010/main" val="3469692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10160"/>
            <a:ext cx="8559800" cy="6847840"/>
          </a:xfrm>
        </p:spPr>
      </p:pic>
    </p:spTree>
    <p:extLst>
      <p:ext uri="{BB962C8B-B14F-4D97-AF65-F5344CB8AC3E}">
        <p14:creationId xmlns:p14="http://schemas.microsoft.com/office/powerpoint/2010/main" val="136739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86" y="0"/>
            <a:ext cx="8583414" cy="6866731"/>
          </a:xfrm>
        </p:spPr>
      </p:pic>
    </p:spTree>
    <p:extLst>
      <p:ext uri="{BB962C8B-B14F-4D97-AF65-F5344CB8AC3E}">
        <p14:creationId xmlns:p14="http://schemas.microsoft.com/office/powerpoint/2010/main" val="164337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86" y="0"/>
            <a:ext cx="8558014" cy="6846411"/>
          </a:xfrm>
        </p:spPr>
      </p:pic>
    </p:spTree>
    <p:extLst>
      <p:ext uri="{BB962C8B-B14F-4D97-AF65-F5344CB8AC3E}">
        <p14:creationId xmlns:p14="http://schemas.microsoft.com/office/powerpoint/2010/main" val="423482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1434" y="139700"/>
            <a:ext cx="8596668" cy="1320800"/>
          </a:xfrm>
        </p:spPr>
        <p:txBody>
          <a:bodyPr/>
          <a:lstStyle/>
          <a:p>
            <a:r>
              <a:rPr lang="hu-HU" dirty="0"/>
              <a:t>Erasmus+ Ösztöndíj mértéke </a:t>
            </a:r>
            <a:br>
              <a:rPr lang="hu-HU" dirty="0"/>
            </a:br>
            <a:endParaRPr lang="hu-HU" dirty="0"/>
          </a:p>
        </p:txBody>
      </p:sp>
      <p:graphicFrame>
        <p:nvGraphicFramePr>
          <p:cNvPr id="5" name="Tartalom helye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9757831"/>
              </p:ext>
            </p:extLst>
          </p:nvPr>
        </p:nvGraphicFramePr>
        <p:xfrm>
          <a:off x="461791" y="800100"/>
          <a:ext cx="8596311" cy="55971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08809">
                  <a:extLst>
                    <a:ext uri="{9D8B030D-6E8A-4147-A177-3AD203B41FA5}">
                      <a16:colId xmlns:a16="http://schemas.microsoft.com/office/drawing/2014/main" val="1851204050"/>
                    </a:ext>
                  </a:extLst>
                </a:gridCol>
                <a:gridCol w="1498600">
                  <a:extLst>
                    <a:ext uri="{9D8B030D-6E8A-4147-A177-3AD203B41FA5}">
                      <a16:colId xmlns:a16="http://schemas.microsoft.com/office/drawing/2014/main" val="2304017048"/>
                    </a:ext>
                  </a:extLst>
                </a:gridCol>
                <a:gridCol w="1488902">
                  <a:extLst>
                    <a:ext uri="{9D8B030D-6E8A-4147-A177-3AD203B41FA5}">
                      <a16:colId xmlns:a16="http://schemas.microsoft.com/office/drawing/2014/main" val="3948670936"/>
                    </a:ext>
                  </a:extLst>
                </a:gridCol>
              </a:tblGrid>
              <a:tr h="1392791"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2865"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endParaRPr lang="hu-HU" sz="1400" spc="-165" dirty="0" smtClean="0"/>
                    </a:p>
                    <a:p>
                      <a:pPr marL="62865"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lang="hu-HU" sz="1400" spc="-165" dirty="0" smtClean="0"/>
                        <a:t>Tanulmányi</a:t>
                      </a:r>
                      <a:r>
                        <a:rPr lang="hu-HU" sz="1400" spc="-150" dirty="0" smtClean="0"/>
                        <a:t> </a:t>
                      </a:r>
                      <a:r>
                        <a:rPr lang="hu-HU" sz="1400" spc="-80" dirty="0" smtClean="0"/>
                        <a:t>célú</a:t>
                      </a:r>
                      <a:endParaRPr lang="hu-HU" sz="1400" dirty="0" smtClean="0"/>
                    </a:p>
                    <a:p>
                      <a:pPr marL="62865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384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400" spc="-150" dirty="0" smtClean="0"/>
                        <a:t>mobilitás</a:t>
                      </a:r>
                    </a:p>
                    <a:p>
                      <a:pPr marL="62865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384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400" spc="-150" dirty="0" smtClean="0"/>
                        <a:t/>
                      </a:r>
                      <a:br>
                        <a:rPr lang="hu-HU" sz="1400" spc="-150" dirty="0" smtClean="0"/>
                      </a:br>
                      <a:r>
                        <a:rPr lang="hu-HU" sz="1400" spc="-5" dirty="0" smtClean="0"/>
                        <a:t>2</a:t>
                      </a:r>
                      <a:r>
                        <a:rPr lang="hu-HU" sz="1400" spc="-10" dirty="0" smtClean="0"/>
                        <a:t>0</a:t>
                      </a:r>
                      <a:r>
                        <a:rPr lang="hu-HU" sz="1400" spc="-5" dirty="0" smtClean="0"/>
                        <a:t>17</a:t>
                      </a:r>
                      <a:r>
                        <a:rPr lang="hu-HU" sz="1400" dirty="0" smtClean="0"/>
                        <a:t>/20</a:t>
                      </a:r>
                      <a:r>
                        <a:rPr lang="hu-HU" sz="1400" spc="-10" dirty="0" smtClean="0"/>
                        <a:t>1</a:t>
                      </a:r>
                      <a:r>
                        <a:rPr lang="hu-HU" sz="1400" spc="0" dirty="0" smtClean="0"/>
                        <a:t>8</a:t>
                      </a:r>
                      <a:endParaRPr lang="hu-HU" sz="1400" dirty="0" smtClean="0">
                        <a:latin typeface="Verdana"/>
                        <a:cs typeface="Verdana"/>
                      </a:endParaRPr>
                    </a:p>
                    <a:p>
                      <a:pPr marL="62865" algn="ctr">
                        <a:lnSpc>
                          <a:spcPct val="100000"/>
                        </a:lnSpc>
                        <a:spcBef>
                          <a:spcPts val="384"/>
                        </a:spcBef>
                      </a:pPr>
                      <a:endParaRPr lang="hu-HU" sz="1400" dirty="0" smtClean="0">
                        <a:latin typeface="Verdana"/>
                        <a:cs typeface="Verdan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350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8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1500" spc="-40" dirty="0" smtClean="0"/>
                    </a:p>
                    <a:p>
                      <a:pPr marL="6350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8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500" spc="-40" dirty="0" smtClean="0"/>
                        <a:t>Szakmai</a:t>
                      </a:r>
                      <a:r>
                        <a:rPr lang="hu-HU" sz="1500" spc="-55" dirty="0" smtClean="0"/>
                        <a:t> </a:t>
                      </a:r>
                      <a:r>
                        <a:rPr lang="hu-HU" sz="1500" spc="-30" dirty="0" smtClean="0"/>
                        <a:t>gyakorlat</a:t>
                      </a:r>
                    </a:p>
                    <a:p>
                      <a:pPr marL="6350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8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1500" spc="-120" dirty="0" smtClean="0"/>
                    </a:p>
                    <a:p>
                      <a:pPr marL="6350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8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500" spc="-120" dirty="0" smtClean="0"/>
                        <a:t>2017/2018</a:t>
                      </a:r>
                      <a:endParaRPr lang="hu-HU" sz="1500" dirty="0" smtClean="0">
                        <a:latin typeface="Verdana"/>
                        <a:cs typeface="Verdana"/>
                      </a:endParaRPr>
                    </a:p>
                    <a:p>
                      <a:pPr marL="6350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8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1500" dirty="0" smtClean="0">
                        <a:latin typeface="Tahoma"/>
                        <a:cs typeface="Tahom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916111091"/>
                  </a:ext>
                </a:extLst>
              </a:tr>
              <a:tr h="1222425">
                <a:tc>
                  <a:txBody>
                    <a:bodyPr/>
                    <a:lstStyle/>
                    <a:p>
                      <a:pPr marL="62230" marR="0" lvl="0" indent="0" algn="l" defTabSz="685800" rtl="0" eaLnBrk="1" fontAlgn="auto" latinLnBrk="0" hangingPunct="1">
                        <a:lnSpc>
                          <a:spcPts val="190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600" b="1" i="0" u="none" strike="noStrike" kern="1200" cap="none" spc="-85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ill Sans MT"/>
                          <a:ea typeface="+mn-ea"/>
                          <a:cs typeface="+mn-cs"/>
                        </a:rPr>
                        <a:t>Magas </a:t>
                      </a:r>
                      <a:r>
                        <a:rPr kumimoji="0" lang="hu-HU" sz="1600" b="1" i="0" u="none" strike="noStrike" kern="1200" cap="none" spc="-13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ill Sans MT"/>
                          <a:ea typeface="+mn-ea"/>
                          <a:cs typeface="+mn-cs"/>
                        </a:rPr>
                        <a:t>megélhetési </a:t>
                      </a:r>
                      <a:r>
                        <a:rPr kumimoji="0" lang="hu-HU" sz="1600" b="1" i="0" u="none" strike="noStrike" kern="1200" cap="none" spc="-15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ill Sans MT"/>
                          <a:ea typeface="+mn-ea"/>
                          <a:cs typeface="+mn-cs"/>
                        </a:rPr>
                        <a:t>költségű</a:t>
                      </a:r>
                      <a:r>
                        <a:rPr kumimoji="0" lang="hu-HU" sz="1600" b="1" i="0" u="none" strike="noStrike" kern="1200" cap="none" spc="-9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ill Sans M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hu-HU" sz="1600" b="1" i="0" u="none" strike="noStrike" kern="1200" cap="none" spc="-114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ill Sans MT"/>
                          <a:ea typeface="+mn-ea"/>
                          <a:cs typeface="+mn-cs"/>
                        </a:rPr>
                        <a:t>célországok</a:t>
                      </a:r>
                      <a:endParaRPr kumimoji="0" lang="hu-HU" sz="1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ill Sans MT"/>
                        <a:ea typeface="+mn-ea"/>
                        <a:cs typeface="+mn-cs"/>
                      </a:endParaRPr>
                    </a:p>
                    <a:p>
                      <a:pPr marL="62230" marR="948690" lvl="0" indent="0" algn="l" defTabSz="6858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600" b="0" i="0" u="none" strike="noStrike" kern="1200" cap="none" spc="-185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ill Sans MT"/>
                          <a:ea typeface="+mn-ea"/>
                          <a:cs typeface="+mn-cs"/>
                        </a:rPr>
                        <a:t>Ausztria,  </a:t>
                      </a:r>
                      <a:r>
                        <a:rPr kumimoji="0" lang="hu-HU" sz="1600" b="0" i="0" u="none" strike="noStrike" kern="1200" cap="none" spc="-12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ill Sans MT"/>
                          <a:ea typeface="+mn-ea"/>
                          <a:cs typeface="+mn-cs"/>
                        </a:rPr>
                        <a:t>Dánia,  </a:t>
                      </a:r>
                      <a:r>
                        <a:rPr kumimoji="0" lang="hu-HU" sz="1600" b="0" i="0" u="none" strike="noStrike" kern="1200" cap="none" spc="-17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ill Sans MT"/>
                          <a:ea typeface="+mn-ea"/>
                          <a:cs typeface="+mn-cs"/>
                        </a:rPr>
                        <a:t>Finnország,  </a:t>
                      </a:r>
                      <a:r>
                        <a:rPr kumimoji="0" lang="hu-HU" sz="1600" b="0" i="0" u="none" strike="noStrike" kern="1200" cap="none" spc="-14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ill Sans MT"/>
                          <a:ea typeface="+mn-ea"/>
                          <a:cs typeface="+mn-cs"/>
                        </a:rPr>
                        <a:t>Franciaország,  </a:t>
                      </a:r>
                      <a:r>
                        <a:rPr kumimoji="0" lang="hu-HU" sz="1600" b="0" i="0" u="none" strike="noStrike" kern="1200" cap="none" spc="-195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ill Sans MT"/>
                          <a:ea typeface="+mn-ea"/>
                          <a:cs typeface="+mn-cs"/>
                        </a:rPr>
                        <a:t>Írország,   L</a:t>
                      </a:r>
                      <a:r>
                        <a:rPr kumimoji="0" lang="hu-HU" sz="1600" b="0" i="0" u="none" strike="noStrike" kern="1200" cap="none" spc="-55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ill Sans MT"/>
                          <a:ea typeface="+mn-ea"/>
                          <a:cs typeface="+mn-cs"/>
                        </a:rPr>
                        <a:t>iechtenstein, </a:t>
                      </a:r>
                      <a:r>
                        <a:rPr kumimoji="0" lang="hu-HU" sz="1600" b="0" i="0" u="none" strike="noStrike" kern="1200" cap="none" spc="-1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ill Sans MT"/>
                          <a:ea typeface="+mn-ea"/>
                          <a:cs typeface="+mn-cs"/>
                        </a:rPr>
                        <a:t>Nagy-Britannia, </a:t>
                      </a:r>
                      <a:r>
                        <a:rPr kumimoji="0" lang="hu-HU" sz="1600" b="0" i="0" u="none" strike="noStrike" kern="1200" cap="none" spc="-125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ill Sans MT"/>
                          <a:ea typeface="+mn-ea"/>
                          <a:cs typeface="+mn-cs"/>
                        </a:rPr>
                        <a:t>Norvégia, </a:t>
                      </a:r>
                      <a:r>
                        <a:rPr kumimoji="0" lang="hu-HU" sz="1600" b="0" i="0" u="none" strike="noStrike" kern="1200" cap="none" spc="-145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ill Sans MT"/>
                          <a:ea typeface="+mn-ea"/>
                          <a:cs typeface="+mn-cs"/>
                        </a:rPr>
                        <a:t>Olaszország,  </a:t>
                      </a:r>
                      <a:r>
                        <a:rPr kumimoji="0" lang="hu-HU" sz="1600" b="0" i="0" u="none" strike="noStrike" kern="1200" cap="none" spc="-16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ill Sans MT"/>
                          <a:ea typeface="+mn-ea"/>
                          <a:cs typeface="+mn-cs"/>
                        </a:rPr>
                        <a:t>Svédország</a:t>
                      </a:r>
                      <a:endParaRPr kumimoji="0" lang="hu-H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Verdana"/>
                        <a:ea typeface="+mn-ea"/>
                        <a:cs typeface="Verdana"/>
                      </a:endParaRPr>
                    </a:p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2000" dirty="0"/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2000" dirty="0"/>
                    </a:p>
                    <a:p>
                      <a:pPr marR="53340" algn="ctr">
                        <a:lnSpc>
                          <a:spcPct val="100000"/>
                        </a:lnSpc>
                      </a:pPr>
                      <a:r>
                        <a:rPr sz="2000" spc="-135" dirty="0"/>
                        <a:t>500</a:t>
                      </a:r>
                      <a:r>
                        <a:rPr sz="2000" spc="-225" dirty="0"/>
                        <a:t> </a:t>
                      </a:r>
                      <a:r>
                        <a:rPr sz="2000" spc="-135" dirty="0"/>
                        <a:t>€</a:t>
                      </a:r>
                      <a:endParaRPr sz="2000" dirty="0">
                        <a:latin typeface="Verdana"/>
                        <a:cs typeface="Verdan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2000" dirty="0"/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2000" dirty="0"/>
                    </a:p>
                    <a:p>
                      <a:pPr marR="53340" algn="ctr">
                        <a:lnSpc>
                          <a:spcPct val="100000"/>
                        </a:lnSpc>
                      </a:pPr>
                      <a:r>
                        <a:rPr sz="2000" spc="-135" dirty="0"/>
                        <a:t>600</a:t>
                      </a:r>
                      <a:r>
                        <a:rPr sz="2000" spc="-225" dirty="0"/>
                        <a:t> </a:t>
                      </a:r>
                      <a:r>
                        <a:rPr sz="2000" spc="-135" dirty="0"/>
                        <a:t>€</a:t>
                      </a:r>
                      <a:endParaRPr sz="2000" dirty="0">
                        <a:latin typeface="Verdana"/>
                        <a:cs typeface="Verdan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331201386"/>
                  </a:ext>
                </a:extLst>
              </a:tr>
              <a:tr h="1506858">
                <a:tc>
                  <a:txBody>
                    <a:bodyPr/>
                    <a:lstStyle/>
                    <a:p>
                      <a:pPr marL="6223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600" b="1" i="0" u="none" strike="noStrike" kern="1200" cap="none" spc="-14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ill Sans MT"/>
                          <a:ea typeface="+mn-ea"/>
                          <a:cs typeface="+mn-cs"/>
                        </a:rPr>
                        <a:t>Közepes </a:t>
                      </a:r>
                      <a:r>
                        <a:rPr kumimoji="0" lang="hu-HU" sz="1600" b="1" i="0" u="none" strike="noStrike" kern="1200" cap="none" spc="-13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ill Sans MT"/>
                          <a:ea typeface="+mn-ea"/>
                          <a:cs typeface="+mn-cs"/>
                        </a:rPr>
                        <a:t>megélhetési </a:t>
                      </a:r>
                      <a:r>
                        <a:rPr kumimoji="0" lang="hu-HU" sz="1600" b="1" i="0" u="none" strike="noStrike" kern="1200" cap="none" spc="-15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ill Sans MT"/>
                          <a:ea typeface="+mn-ea"/>
                          <a:cs typeface="+mn-cs"/>
                        </a:rPr>
                        <a:t>költségű</a:t>
                      </a:r>
                      <a:r>
                        <a:rPr kumimoji="0" lang="hu-H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ill Sans M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hu-HU" sz="1600" b="1" i="0" u="none" strike="noStrike" kern="1200" cap="none" spc="-114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ill Sans MT"/>
                          <a:ea typeface="+mn-ea"/>
                          <a:cs typeface="+mn-cs"/>
                        </a:rPr>
                        <a:t>célországok</a:t>
                      </a:r>
                      <a:endParaRPr kumimoji="0" lang="hu-HU" sz="1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ill Sans MT"/>
                        <a:ea typeface="+mn-ea"/>
                        <a:cs typeface="+mn-cs"/>
                      </a:endParaRPr>
                    </a:p>
                    <a:p>
                      <a:pPr marL="62230" marR="403860" lvl="0" indent="0" algn="l" defTabSz="6858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600" b="0" i="0" u="none" strike="noStrike" kern="1200" cap="none" spc="-165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ill Sans MT"/>
                          <a:ea typeface="+mn-ea"/>
                          <a:cs typeface="+mn-cs"/>
                        </a:rPr>
                        <a:t>Belgium,  </a:t>
                      </a:r>
                      <a:r>
                        <a:rPr kumimoji="0" lang="hu-HU" sz="1600" b="0" i="0" u="none" strike="noStrike" kern="1200" cap="none" spc="-14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ill Sans MT"/>
                          <a:ea typeface="+mn-ea"/>
                          <a:cs typeface="+mn-cs"/>
                        </a:rPr>
                        <a:t>Ciprus,  </a:t>
                      </a:r>
                      <a:r>
                        <a:rPr kumimoji="0" lang="hu-HU" sz="1600" b="0" i="0" u="none" strike="noStrike" kern="1200" cap="none" spc="-13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ill Sans MT"/>
                          <a:ea typeface="+mn-ea"/>
                          <a:cs typeface="+mn-cs"/>
                        </a:rPr>
                        <a:t>Csehország,  </a:t>
                      </a:r>
                      <a:r>
                        <a:rPr kumimoji="0" lang="hu-HU" sz="1600" b="0" i="0" u="none" strike="noStrike" kern="1200" cap="none" spc="-125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ill Sans MT"/>
                          <a:ea typeface="+mn-ea"/>
                          <a:cs typeface="+mn-cs"/>
                        </a:rPr>
                        <a:t>Görögország,  Hollandia,  </a:t>
                      </a:r>
                      <a:r>
                        <a:rPr kumimoji="0" lang="hu-HU" sz="1600" b="0" i="0" u="none" strike="noStrike" kern="1200" cap="none" spc="-16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ill Sans MT"/>
                          <a:ea typeface="+mn-ea"/>
                          <a:cs typeface="+mn-cs"/>
                        </a:rPr>
                        <a:t>Horvátország,  </a:t>
                      </a:r>
                      <a:r>
                        <a:rPr kumimoji="0" lang="hu-HU" sz="1600" b="0" i="0" u="none" strike="noStrike" kern="1200" cap="none" spc="-175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ill Sans MT"/>
                          <a:ea typeface="+mn-ea"/>
                          <a:cs typeface="+mn-cs"/>
                        </a:rPr>
                        <a:t>Izland, </a:t>
                      </a:r>
                      <a:r>
                        <a:rPr kumimoji="0" lang="hu-HU" sz="1600" b="0" i="0" u="none" strike="noStrike" kern="1200" cap="none" spc="-165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ill Sans MT"/>
                          <a:ea typeface="+mn-ea"/>
                          <a:cs typeface="+mn-cs"/>
                        </a:rPr>
                        <a:t>Luxemburg, ,</a:t>
                      </a:r>
                      <a:r>
                        <a:rPr kumimoji="0" lang="hu-HU" sz="1600" b="0" i="0" u="none" strike="noStrike" kern="1200" cap="none" spc="-145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ill Sans MT"/>
                          <a:ea typeface="+mn-ea"/>
                          <a:cs typeface="+mn-cs"/>
                        </a:rPr>
                        <a:t>Németország,  </a:t>
                      </a:r>
                      <a:r>
                        <a:rPr kumimoji="0" lang="hu-HU" sz="1600" b="0" i="0" u="none" strike="noStrike" kern="1200" cap="none" spc="-15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ill Sans MT"/>
                          <a:ea typeface="+mn-ea"/>
                          <a:cs typeface="+mn-cs"/>
                        </a:rPr>
                        <a:t>Portugália,  </a:t>
                      </a:r>
                      <a:r>
                        <a:rPr kumimoji="0" lang="hu-HU" sz="1600" b="0" i="0" u="none" strike="noStrike" kern="1200" cap="none" spc="-145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ill Sans MT"/>
                          <a:ea typeface="+mn-ea"/>
                          <a:cs typeface="+mn-cs"/>
                        </a:rPr>
                        <a:t>Spanyolország,  </a:t>
                      </a:r>
                      <a:r>
                        <a:rPr kumimoji="0" lang="hu-HU" sz="1600" b="0" i="0" u="none" strike="noStrike" kern="1200" cap="none" spc="-15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ill Sans MT"/>
                          <a:ea typeface="+mn-ea"/>
                          <a:cs typeface="+mn-cs"/>
                        </a:rPr>
                        <a:t>Szlovénia,</a:t>
                      </a:r>
                      <a:r>
                        <a:rPr kumimoji="0" lang="hu-HU" sz="1600" b="0" i="0" u="none" strike="noStrike" kern="1200" cap="none" spc="105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ill Sans M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hu-HU" sz="1600" b="0" i="0" u="none" strike="noStrike" kern="1200" cap="none" spc="-185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ill Sans MT"/>
                          <a:ea typeface="+mn-ea"/>
                          <a:cs typeface="+mn-cs"/>
                        </a:rPr>
                        <a:t>Töröko.rszág</a:t>
                      </a:r>
                      <a:endParaRPr kumimoji="0" lang="hu-H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Verdana"/>
                        <a:ea typeface="+mn-ea"/>
                        <a:cs typeface="Verdana"/>
                      </a:endParaRPr>
                    </a:p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2000" dirty="0"/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2000" dirty="0"/>
                    </a:p>
                    <a:p>
                      <a:pPr marR="53340" algn="ctr">
                        <a:lnSpc>
                          <a:spcPct val="100000"/>
                        </a:lnSpc>
                      </a:pPr>
                      <a:r>
                        <a:rPr sz="2000" spc="-135" dirty="0"/>
                        <a:t>450</a:t>
                      </a:r>
                      <a:r>
                        <a:rPr sz="2000" spc="-225" dirty="0"/>
                        <a:t> </a:t>
                      </a:r>
                      <a:r>
                        <a:rPr sz="2000" spc="-135" dirty="0"/>
                        <a:t>€</a:t>
                      </a:r>
                      <a:endParaRPr sz="2000" dirty="0">
                        <a:latin typeface="Verdana"/>
                        <a:cs typeface="Verdan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2000" dirty="0"/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2000" dirty="0"/>
                    </a:p>
                    <a:p>
                      <a:pPr marR="53340" algn="ctr">
                        <a:lnSpc>
                          <a:spcPct val="100000"/>
                        </a:lnSpc>
                      </a:pPr>
                      <a:r>
                        <a:rPr sz="2000" spc="-135" dirty="0"/>
                        <a:t>550</a:t>
                      </a:r>
                      <a:r>
                        <a:rPr sz="2000" spc="-225" dirty="0"/>
                        <a:t> </a:t>
                      </a:r>
                      <a:r>
                        <a:rPr sz="2000" spc="-135" dirty="0"/>
                        <a:t>€</a:t>
                      </a:r>
                      <a:endParaRPr sz="2000" dirty="0">
                        <a:latin typeface="Verdana"/>
                        <a:cs typeface="Verdan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847578652"/>
                  </a:ext>
                </a:extLst>
              </a:tr>
              <a:tr h="1271870">
                <a:tc>
                  <a:txBody>
                    <a:bodyPr/>
                    <a:lstStyle/>
                    <a:p>
                      <a:pPr marL="62230" marR="647700" lvl="0" indent="0" algn="l" defTabSz="685800" rtl="0" eaLnBrk="1" fontAlgn="auto" latinLnBrk="0" hangingPunct="1">
                        <a:lnSpc>
                          <a:spcPct val="120100"/>
                        </a:lnSpc>
                        <a:spcBef>
                          <a:spcPts val="32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600" b="1" i="0" u="none" strike="noStrike" kern="1200" cap="none" spc="-85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ill Sans MT"/>
                          <a:ea typeface="+mn-ea"/>
                          <a:cs typeface="+mn-cs"/>
                        </a:rPr>
                        <a:t>Alacsonyabb </a:t>
                      </a:r>
                      <a:r>
                        <a:rPr kumimoji="0" lang="hu-HU" sz="1600" b="1" i="0" u="none" strike="noStrike" kern="1200" cap="none" spc="-13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ill Sans MT"/>
                          <a:ea typeface="+mn-ea"/>
                          <a:cs typeface="+mn-cs"/>
                        </a:rPr>
                        <a:t>megélhetési </a:t>
                      </a:r>
                      <a:r>
                        <a:rPr kumimoji="0" lang="hu-HU" sz="1600" b="1" i="0" u="none" strike="noStrike" kern="1200" cap="none" spc="-15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ill Sans MT"/>
                          <a:ea typeface="+mn-ea"/>
                          <a:cs typeface="+mn-cs"/>
                        </a:rPr>
                        <a:t>költségű </a:t>
                      </a:r>
                      <a:r>
                        <a:rPr kumimoji="0" lang="hu-HU" sz="1600" b="1" i="0" u="none" strike="noStrike" kern="1200" cap="none" spc="-114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ill Sans MT"/>
                          <a:ea typeface="+mn-ea"/>
                          <a:cs typeface="+mn-cs"/>
                        </a:rPr>
                        <a:t>célországok  </a:t>
                      </a:r>
                      <a:endParaRPr kumimoji="0" lang="hu-HU" sz="1600" b="1" i="0" u="none" strike="noStrike" kern="1200" cap="none" spc="-16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ill Sans MT"/>
                        <a:ea typeface="+mn-ea"/>
                        <a:cs typeface="+mn-cs"/>
                      </a:endParaRPr>
                    </a:p>
                    <a:p>
                      <a:pPr marL="62230" marR="647700" lvl="0" indent="0" algn="l" defTabSz="685800" rtl="0" eaLnBrk="1" fontAlgn="auto" latinLnBrk="0" hangingPunct="1">
                        <a:lnSpc>
                          <a:spcPct val="120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600" b="0" i="0" u="none" strike="noStrike" kern="1200" cap="none" spc="-16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ill Sans MT"/>
                          <a:ea typeface="+mn-ea"/>
                          <a:cs typeface="+mn-cs"/>
                        </a:rPr>
                        <a:t>Bulgária,  </a:t>
                      </a:r>
                      <a:r>
                        <a:rPr kumimoji="0" lang="hu-HU" sz="1600" b="0" i="0" u="none" strike="noStrike" kern="1200" cap="none" spc="-185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ill Sans MT"/>
                          <a:ea typeface="+mn-ea"/>
                          <a:cs typeface="+mn-cs"/>
                        </a:rPr>
                        <a:t>Észtország,  </a:t>
                      </a:r>
                      <a:r>
                        <a:rPr kumimoji="0" lang="hu-HU" sz="1600" b="0" i="0" u="none" strike="noStrike" kern="1200" cap="none" spc="-14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ill Sans MT"/>
                          <a:ea typeface="+mn-ea"/>
                          <a:cs typeface="+mn-cs"/>
                        </a:rPr>
                        <a:t>Lengyelország,  </a:t>
                      </a:r>
                      <a:r>
                        <a:rPr kumimoji="0" lang="hu-HU" sz="1600" b="0" i="0" u="none" strike="noStrike" kern="1200" cap="none" spc="-175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ill Sans MT"/>
                          <a:ea typeface="+mn-ea"/>
                          <a:cs typeface="+mn-cs"/>
                        </a:rPr>
                        <a:t>Lettország,  </a:t>
                      </a:r>
                      <a:r>
                        <a:rPr kumimoji="0" lang="hu-HU" sz="1600" b="0" i="0" u="none" strike="noStrike" kern="1200" cap="none" spc="-155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ill Sans MT"/>
                          <a:ea typeface="+mn-ea"/>
                          <a:cs typeface="+mn-cs"/>
                        </a:rPr>
                        <a:t>Litvánia,  </a:t>
                      </a:r>
                      <a:r>
                        <a:rPr kumimoji="0" lang="hu-HU" sz="1600" b="0" i="0" u="none" strike="noStrike" kern="1200" cap="none" spc="-1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ill Sans MT"/>
                          <a:ea typeface="+mn-ea"/>
                          <a:cs typeface="+mn-cs"/>
                        </a:rPr>
                        <a:t>Málta, </a:t>
                      </a:r>
                      <a:r>
                        <a:rPr kumimoji="0" lang="hu-HU" sz="1600" b="0" i="0" u="none" strike="noStrike" kern="1200" cap="none" spc="-14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ill Sans MT"/>
                          <a:ea typeface="+mn-ea"/>
                          <a:cs typeface="+mn-cs"/>
                        </a:rPr>
                        <a:t>Románia,</a:t>
                      </a:r>
                      <a:r>
                        <a:rPr kumimoji="0" lang="hu-HU" sz="1600" b="0" i="0" u="none" strike="noStrike" kern="1200" cap="none" spc="-1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ill Sans M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hu-HU" sz="1600" b="0" i="0" u="none" strike="noStrike" kern="1200" cap="none" spc="-155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ill Sans MT"/>
                          <a:ea typeface="+mn-ea"/>
                          <a:cs typeface="+mn-cs"/>
                        </a:rPr>
                        <a:t>Szlovákia</a:t>
                      </a:r>
                      <a:endParaRPr kumimoji="0" lang="hu-H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Verdana"/>
                        <a:ea typeface="+mn-ea"/>
                        <a:cs typeface="Verdana"/>
                      </a:endParaRPr>
                    </a:p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2000" dirty="0"/>
                    </a:p>
                    <a:p>
                      <a:pPr marR="53340" algn="ctr">
                        <a:lnSpc>
                          <a:spcPct val="100000"/>
                        </a:lnSpc>
                        <a:spcBef>
                          <a:spcPts val="1170"/>
                        </a:spcBef>
                      </a:pPr>
                      <a:r>
                        <a:rPr sz="2000" spc="-135" dirty="0"/>
                        <a:t>400</a:t>
                      </a:r>
                      <a:r>
                        <a:rPr sz="2000" spc="-220" dirty="0"/>
                        <a:t> </a:t>
                      </a:r>
                      <a:r>
                        <a:rPr sz="2000" spc="-135" dirty="0"/>
                        <a:t>€</a:t>
                      </a:r>
                      <a:endParaRPr sz="2000" dirty="0">
                        <a:latin typeface="Verdana"/>
                        <a:cs typeface="Verdan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2000" dirty="0"/>
                    </a:p>
                    <a:p>
                      <a:pPr marR="53340" algn="ctr">
                        <a:lnSpc>
                          <a:spcPct val="100000"/>
                        </a:lnSpc>
                        <a:spcBef>
                          <a:spcPts val="1170"/>
                        </a:spcBef>
                      </a:pPr>
                      <a:r>
                        <a:rPr sz="2000" spc="-135" dirty="0"/>
                        <a:t>500</a:t>
                      </a:r>
                      <a:r>
                        <a:rPr sz="2000" spc="-220" dirty="0"/>
                        <a:t> </a:t>
                      </a:r>
                      <a:r>
                        <a:rPr sz="2000" spc="-135" dirty="0"/>
                        <a:t>€</a:t>
                      </a:r>
                      <a:endParaRPr sz="2000" dirty="0">
                        <a:latin typeface="Verdana"/>
                        <a:cs typeface="Verdan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6996812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590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10" y="9049"/>
            <a:ext cx="8561189" cy="6848951"/>
          </a:xfrm>
        </p:spPr>
      </p:pic>
    </p:spTree>
    <p:extLst>
      <p:ext uri="{BB962C8B-B14F-4D97-AF65-F5344CB8AC3E}">
        <p14:creationId xmlns:p14="http://schemas.microsoft.com/office/powerpoint/2010/main" val="334224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1"/>
            <a:ext cx="8572500" cy="6858000"/>
          </a:xfrm>
        </p:spPr>
      </p:pic>
    </p:spTree>
    <p:extLst>
      <p:ext uri="{BB962C8B-B14F-4D97-AF65-F5344CB8AC3E}">
        <p14:creationId xmlns:p14="http://schemas.microsoft.com/office/powerpoint/2010/main" val="62395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86" y="0"/>
            <a:ext cx="8570714" cy="6856571"/>
          </a:xfrm>
        </p:spPr>
      </p:pic>
    </p:spTree>
    <p:extLst>
      <p:ext uri="{BB962C8B-B14F-4D97-AF65-F5344CB8AC3E}">
        <p14:creationId xmlns:p14="http://schemas.microsoft.com/office/powerpoint/2010/main" val="2792885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10" y="0"/>
            <a:ext cx="8573889" cy="6859111"/>
          </a:xfrm>
        </p:spPr>
      </p:pic>
    </p:spTree>
    <p:extLst>
      <p:ext uri="{BB962C8B-B14F-4D97-AF65-F5344CB8AC3E}">
        <p14:creationId xmlns:p14="http://schemas.microsoft.com/office/powerpoint/2010/main" val="222196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60" y="14129"/>
            <a:ext cx="8554839" cy="6843871"/>
          </a:xfrm>
        </p:spPr>
      </p:pic>
    </p:spTree>
    <p:extLst>
      <p:ext uri="{BB962C8B-B14F-4D97-AF65-F5344CB8AC3E}">
        <p14:creationId xmlns:p14="http://schemas.microsoft.com/office/powerpoint/2010/main" val="378496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10" y="-11271"/>
            <a:ext cx="8586589" cy="6869271"/>
          </a:xfrm>
        </p:spPr>
      </p:pic>
    </p:spTree>
    <p:extLst>
      <p:ext uri="{BB962C8B-B14F-4D97-AF65-F5344CB8AC3E}">
        <p14:creationId xmlns:p14="http://schemas.microsoft.com/office/powerpoint/2010/main" val="201871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" y="1"/>
            <a:ext cx="8572500" cy="6858000"/>
          </a:xfrm>
        </p:spPr>
      </p:pic>
    </p:spTree>
    <p:extLst>
      <p:ext uri="{BB962C8B-B14F-4D97-AF65-F5344CB8AC3E}">
        <p14:creationId xmlns:p14="http://schemas.microsoft.com/office/powerpoint/2010/main" val="3581355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86" y="0"/>
            <a:ext cx="8608814" cy="6887051"/>
          </a:xfrm>
        </p:spPr>
      </p:pic>
    </p:spTree>
    <p:extLst>
      <p:ext uri="{BB962C8B-B14F-4D97-AF65-F5344CB8AC3E}">
        <p14:creationId xmlns:p14="http://schemas.microsoft.com/office/powerpoint/2010/main" val="3321658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86" y="0"/>
            <a:ext cx="8570714" cy="6856571"/>
          </a:xfrm>
        </p:spPr>
      </p:pic>
    </p:spTree>
    <p:extLst>
      <p:ext uri="{BB962C8B-B14F-4D97-AF65-F5344CB8AC3E}">
        <p14:creationId xmlns:p14="http://schemas.microsoft.com/office/powerpoint/2010/main" val="2408826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10" y="-11271"/>
            <a:ext cx="8586589" cy="6869271"/>
          </a:xfrm>
        </p:spPr>
      </p:pic>
    </p:spTree>
    <p:extLst>
      <p:ext uri="{BB962C8B-B14F-4D97-AF65-F5344CB8AC3E}">
        <p14:creationId xmlns:p14="http://schemas.microsoft.com/office/powerpoint/2010/main" val="409160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13834" y="1854200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Erasmus+ tanulmányi jelentkezési űrlap - </a:t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>A </a:t>
            </a:r>
            <a:r>
              <a:rPr lang="hu-HU" dirty="0"/>
              <a:t>jelentkezési űrlap </a:t>
            </a:r>
            <a:r>
              <a:rPr lang="hu-HU" dirty="0" smtClean="0"/>
              <a:t>részei/lépései</a:t>
            </a: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4723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Kreditmobilitás – </a:t>
            </a:r>
            <a:r>
              <a:rPr lang="pt-BR" dirty="0" smtClean="0"/>
              <a:t>ha </a:t>
            </a:r>
            <a:r>
              <a:rPr lang="hu-HU" dirty="0" smtClean="0"/>
              <a:t>az EU</a:t>
            </a:r>
            <a:r>
              <a:rPr lang="pt-BR" dirty="0" smtClean="0"/>
              <a:t>-n </a:t>
            </a:r>
            <a:r>
              <a:rPr lang="pt-BR" dirty="0"/>
              <a:t>túlra vágysz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77334" y="1270000"/>
            <a:ext cx="8596668" cy="2487611"/>
          </a:xfrm>
        </p:spPr>
        <p:txBody>
          <a:bodyPr/>
          <a:lstStyle/>
          <a:p>
            <a:r>
              <a:rPr lang="hu-HU" dirty="0"/>
              <a:t>Csak tanulmányi céllal, 4 hónap</a:t>
            </a:r>
          </a:p>
          <a:p>
            <a:r>
              <a:rPr lang="hu-HU" dirty="0"/>
              <a:t>A pályázat módja: ua. mint az </a:t>
            </a:r>
            <a:r>
              <a:rPr lang="hu-HU" dirty="0" err="1"/>
              <a:t>Erasmus+nál</a:t>
            </a:r>
            <a:endParaRPr lang="hu-HU" dirty="0"/>
          </a:p>
          <a:p>
            <a:r>
              <a:rPr lang="hu-HU" dirty="0"/>
              <a:t>Nyomtatványok: ua. mint az </a:t>
            </a:r>
            <a:r>
              <a:rPr lang="hu-HU" dirty="0" err="1"/>
              <a:t>E+ban</a:t>
            </a:r>
            <a:r>
              <a:rPr lang="hu-HU" dirty="0"/>
              <a:t>, csak más az ösztöndíjszerződés</a:t>
            </a:r>
          </a:p>
          <a:p>
            <a:endParaRPr lang="hu-HU" dirty="0"/>
          </a:p>
          <a:p>
            <a:r>
              <a:rPr lang="hu-HU" dirty="0"/>
              <a:t>Az ösztöndíj mértéke: 650 euro/hó </a:t>
            </a:r>
          </a:p>
          <a:p>
            <a:r>
              <a:rPr lang="hu-HU" dirty="0"/>
              <a:t>Útiköltség támogatás: 180 euro/fő – 1100 euro/fő</a:t>
            </a:r>
          </a:p>
          <a:p>
            <a:endParaRPr lang="hu-HU" dirty="0"/>
          </a:p>
        </p:txBody>
      </p:sp>
      <p:graphicFrame>
        <p:nvGraphicFramePr>
          <p:cNvPr id="5" name="Tábláza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8530265"/>
              </p:ext>
            </p:extLst>
          </p:nvPr>
        </p:nvGraphicFramePr>
        <p:xfrm>
          <a:off x="911668" y="3756022"/>
          <a:ext cx="8127999" cy="283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4213751958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082422656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2720814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sz="1700" dirty="0" smtClean="0"/>
                        <a:t>Kar</a:t>
                      </a:r>
                      <a:endParaRPr lang="hu-HU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700" dirty="0" smtClean="0"/>
                        <a:t>2017/2018 tavasz</a:t>
                      </a:r>
                      <a:endParaRPr lang="hu-HU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700" dirty="0" smtClean="0"/>
                        <a:t>2018/2019</a:t>
                      </a:r>
                      <a:endParaRPr lang="hu-HU" sz="1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57895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sz="1700" dirty="0" smtClean="0"/>
                        <a:t>AMK</a:t>
                      </a:r>
                      <a:endParaRPr lang="hu-HU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700" dirty="0" smtClean="0"/>
                        <a:t>Ukrajna</a:t>
                      </a:r>
                      <a:endParaRPr lang="hu-HU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700" dirty="0" smtClean="0"/>
                        <a:t>Kazahsztán</a:t>
                      </a:r>
                      <a:endParaRPr lang="hu-HU" sz="1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62690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sz="1700" dirty="0" smtClean="0"/>
                        <a:t>BGK</a:t>
                      </a:r>
                      <a:endParaRPr lang="hu-HU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700" dirty="0" smtClean="0"/>
                        <a:t>Szerbia</a:t>
                      </a:r>
                      <a:endParaRPr lang="hu-HU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700" dirty="0" smtClean="0"/>
                        <a:t>Dél-Korea, Szerbia</a:t>
                      </a:r>
                      <a:endParaRPr lang="hu-HU" sz="1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15098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sz="1700" dirty="0" smtClean="0"/>
                        <a:t>KGK</a:t>
                      </a:r>
                      <a:endParaRPr lang="hu-HU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700" dirty="0" smtClean="0"/>
                        <a:t>Szerbia</a:t>
                      </a:r>
                      <a:endParaRPr lang="hu-HU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700" dirty="0" smtClean="0"/>
                        <a:t>Albánia, Ghána, Szerbia</a:t>
                      </a:r>
                      <a:endParaRPr lang="hu-HU" sz="1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34069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sz="1700" dirty="0" smtClean="0"/>
                        <a:t>KVK</a:t>
                      </a:r>
                      <a:endParaRPr lang="hu-HU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700" dirty="0" smtClean="0"/>
                        <a:t>Ukrajna</a:t>
                      </a:r>
                      <a:endParaRPr lang="hu-HU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700" dirty="0" smtClean="0"/>
                        <a:t>Izrael</a:t>
                      </a:r>
                      <a:r>
                        <a:rPr lang="hu-HU" sz="1700" baseline="0" dirty="0" smtClean="0"/>
                        <a:t> </a:t>
                      </a:r>
                      <a:endParaRPr lang="hu-HU" sz="1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46084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sz="1700" dirty="0" smtClean="0"/>
                        <a:t>NIK</a:t>
                      </a:r>
                      <a:endParaRPr lang="hu-HU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700" dirty="0" err="1" smtClean="0"/>
                        <a:t>Brazilia</a:t>
                      </a:r>
                      <a:r>
                        <a:rPr lang="hu-HU" sz="1700" dirty="0" smtClean="0"/>
                        <a:t>, Kirgizisztán, Mexikó, USA</a:t>
                      </a:r>
                      <a:endParaRPr lang="hu-HU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700" dirty="0" smtClean="0"/>
                        <a:t>Algéria, Argentína, Dél-Korea, Kína, Vietnám </a:t>
                      </a:r>
                      <a:endParaRPr lang="hu-HU" sz="1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20456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sz="1700" dirty="0" smtClean="0"/>
                        <a:t>RKK</a:t>
                      </a:r>
                      <a:endParaRPr lang="hu-HU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700" dirty="0" smtClean="0"/>
                        <a:t>Szerbia</a:t>
                      </a:r>
                      <a:endParaRPr lang="hu-HU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700" dirty="0" smtClean="0"/>
                        <a:t>Szerbia</a:t>
                      </a:r>
                      <a:endParaRPr lang="hu-HU" sz="1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41983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010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36" y="-3651"/>
            <a:ext cx="8577064" cy="6861651"/>
          </a:xfrm>
        </p:spPr>
      </p:pic>
    </p:spTree>
    <p:extLst>
      <p:ext uri="{BB962C8B-B14F-4D97-AF65-F5344CB8AC3E}">
        <p14:creationId xmlns:p14="http://schemas.microsoft.com/office/powerpoint/2010/main" val="402334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20" y="-32545"/>
            <a:ext cx="8613180" cy="6890545"/>
          </a:xfrm>
        </p:spPr>
      </p:pic>
    </p:spTree>
    <p:extLst>
      <p:ext uri="{BB962C8B-B14F-4D97-AF65-F5344CB8AC3E}">
        <p14:creationId xmlns:p14="http://schemas.microsoft.com/office/powerpoint/2010/main" val="407475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86" y="0"/>
            <a:ext cx="8570714" cy="6856571"/>
          </a:xfrm>
        </p:spPr>
      </p:pic>
    </p:spTree>
    <p:extLst>
      <p:ext uri="{BB962C8B-B14F-4D97-AF65-F5344CB8AC3E}">
        <p14:creationId xmlns:p14="http://schemas.microsoft.com/office/powerpoint/2010/main" val="331463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86" y="0"/>
            <a:ext cx="8570714" cy="6856571"/>
          </a:xfrm>
        </p:spPr>
      </p:pic>
    </p:spTree>
    <p:extLst>
      <p:ext uri="{BB962C8B-B14F-4D97-AF65-F5344CB8AC3E}">
        <p14:creationId xmlns:p14="http://schemas.microsoft.com/office/powerpoint/2010/main" val="401353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60" y="24289"/>
            <a:ext cx="8542139" cy="6833711"/>
          </a:xfrm>
        </p:spPr>
      </p:pic>
    </p:spTree>
    <p:extLst>
      <p:ext uri="{BB962C8B-B14F-4D97-AF65-F5344CB8AC3E}">
        <p14:creationId xmlns:p14="http://schemas.microsoft.com/office/powerpoint/2010/main" val="103759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86" y="0"/>
            <a:ext cx="8596114" cy="6876891"/>
          </a:xfrm>
        </p:spPr>
      </p:pic>
    </p:spTree>
    <p:extLst>
      <p:ext uri="{BB962C8B-B14F-4D97-AF65-F5344CB8AC3E}">
        <p14:creationId xmlns:p14="http://schemas.microsoft.com/office/powerpoint/2010/main" val="1181593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86" y="0"/>
            <a:ext cx="8570714" cy="6856571"/>
          </a:xfrm>
        </p:spPr>
      </p:pic>
    </p:spTree>
    <p:extLst>
      <p:ext uri="{BB962C8B-B14F-4D97-AF65-F5344CB8AC3E}">
        <p14:creationId xmlns:p14="http://schemas.microsoft.com/office/powerpoint/2010/main" val="111368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60" y="0"/>
            <a:ext cx="8567539" cy="6854031"/>
          </a:xfrm>
        </p:spPr>
      </p:pic>
    </p:spTree>
    <p:extLst>
      <p:ext uri="{BB962C8B-B14F-4D97-AF65-F5344CB8AC3E}">
        <p14:creationId xmlns:p14="http://schemas.microsoft.com/office/powerpoint/2010/main" val="329164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Beadandó pályázati anyagok (Erasmus+ és kreditmobilitás)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u-HU" dirty="0"/>
              <a:t>Kötelezően beadandó anyagok:</a:t>
            </a:r>
          </a:p>
          <a:p>
            <a:r>
              <a:rPr lang="hu-HU" dirty="0" smtClean="0"/>
              <a:t>Az </a:t>
            </a:r>
            <a:r>
              <a:rPr lang="hu-HU" dirty="0"/>
              <a:t>on-line pályázati jelentkezési lap nyomtatott, aláírt változata</a:t>
            </a:r>
          </a:p>
          <a:p>
            <a:r>
              <a:rPr lang="hu-HU" dirty="0" smtClean="0"/>
              <a:t>Aki </a:t>
            </a:r>
            <a:r>
              <a:rPr lang="hu-HU" dirty="0"/>
              <a:t>már korábban is kapott Erasmus, vagy Erasmussal kombinált Campus Hungary, Campus </a:t>
            </a:r>
            <a:r>
              <a:rPr lang="hu-HU" dirty="0" err="1"/>
              <a:t>Mundi</a:t>
            </a:r>
            <a:r>
              <a:rPr lang="hu-HU" dirty="0"/>
              <a:t> ösztöndíjat (Erasmus </a:t>
            </a:r>
            <a:r>
              <a:rPr lang="hu-HU" dirty="0" err="1"/>
              <a:t>zéro</a:t>
            </a:r>
            <a:r>
              <a:rPr lang="hu-HU" dirty="0"/>
              <a:t> </a:t>
            </a:r>
            <a:r>
              <a:rPr lang="hu-HU" dirty="0" err="1"/>
              <a:t>grant</a:t>
            </a:r>
            <a:r>
              <a:rPr lang="hu-HU" dirty="0"/>
              <a:t>), annak kötelező leadni a fogadó intézmény igazolását a kinti tartózkodásról.</a:t>
            </a:r>
          </a:p>
          <a:p>
            <a:r>
              <a:rPr lang="hu-HU" dirty="0" smtClean="0"/>
              <a:t>Fényképes </a:t>
            </a:r>
            <a:r>
              <a:rPr lang="hu-HU" dirty="0"/>
              <a:t>önéletrajz </a:t>
            </a:r>
            <a:r>
              <a:rPr lang="hu-HU"/>
              <a:t>aláírva </a:t>
            </a:r>
            <a:r>
              <a:rPr lang="hu-HU" smtClean="0"/>
              <a:t>(angolul</a:t>
            </a:r>
            <a:r>
              <a:rPr lang="hu-HU" dirty="0"/>
              <a:t>, vagy a célország nyelvén) - ideális megoldás az </a:t>
            </a:r>
            <a:r>
              <a:rPr lang="hu-HU" dirty="0" err="1"/>
              <a:t>Europass</a:t>
            </a:r>
            <a:r>
              <a:rPr lang="hu-HU" dirty="0"/>
              <a:t> önéletrajz</a:t>
            </a:r>
          </a:p>
          <a:p>
            <a:r>
              <a:rPr lang="hu-HU" dirty="0" smtClean="0"/>
              <a:t>Motivációs </a:t>
            </a:r>
            <a:r>
              <a:rPr lang="hu-HU" dirty="0"/>
              <a:t>levél - angolul, vagy a célország nyelvén, maximum 1 oldal, és csak akkor, ha Máltai szakmai gyakorlatról van szó. </a:t>
            </a:r>
          </a:p>
          <a:p>
            <a:r>
              <a:rPr lang="hu-HU" dirty="0" smtClean="0"/>
              <a:t>Tanulmányokról </a:t>
            </a:r>
            <a:r>
              <a:rPr lang="hu-HU" dirty="0"/>
              <a:t>értesítő magyarul: a lezárt félévek </a:t>
            </a:r>
            <a:r>
              <a:rPr lang="hu-HU" dirty="0" err="1"/>
              <a:t>Neptunból</a:t>
            </a:r>
            <a:r>
              <a:rPr lang="hu-HU" dirty="0"/>
              <a:t> kinyert változata.</a:t>
            </a:r>
          </a:p>
          <a:p>
            <a:r>
              <a:rPr lang="hu-HU" dirty="0" smtClean="0"/>
              <a:t>Tanulmányi </a:t>
            </a:r>
            <a:r>
              <a:rPr lang="hu-HU" dirty="0"/>
              <a:t>eredményről szóló értesítő  (</a:t>
            </a:r>
            <a:r>
              <a:rPr lang="hu-HU" dirty="0" err="1"/>
              <a:t>Transcript</a:t>
            </a:r>
            <a:r>
              <a:rPr lang="hu-HU" dirty="0"/>
              <a:t> of </a:t>
            </a:r>
            <a:r>
              <a:rPr lang="hu-HU" dirty="0" err="1"/>
              <a:t>records</a:t>
            </a:r>
            <a:r>
              <a:rPr lang="hu-HU" dirty="0"/>
              <a:t>) a </a:t>
            </a:r>
            <a:r>
              <a:rPr lang="hu-HU" dirty="0" err="1"/>
              <a:t>Neptun</a:t>
            </a:r>
            <a:r>
              <a:rPr lang="hu-HU" dirty="0"/>
              <a:t> alapján angolul, németül, vagy franciául elkészítve</a:t>
            </a:r>
          </a:p>
        </p:txBody>
      </p:sp>
    </p:spTree>
    <p:extLst>
      <p:ext uri="{BB962C8B-B14F-4D97-AF65-F5344CB8AC3E}">
        <p14:creationId xmlns:p14="http://schemas.microsoft.com/office/powerpoint/2010/main" val="168682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49" y="0"/>
            <a:ext cx="85725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899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Campus </a:t>
            </a:r>
            <a:r>
              <a:rPr lang="hu-HU" dirty="0" err="1" smtClean="0"/>
              <a:t>Mundi</a:t>
            </a:r>
            <a:r>
              <a:rPr lang="hu-HU" dirty="0" smtClean="0"/>
              <a:t> - kiválósági</a:t>
            </a: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sp>
        <p:nvSpPr>
          <p:cNvPr id="4" name="object 4"/>
          <p:cNvSpPr txBox="1">
            <a:spLocks noGrp="1"/>
          </p:cNvSpPr>
          <p:nvPr>
            <p:ph idx="1"/>
          </p:nvPr>
        </p:nvSpPr>
        <p:spPr>
          <a:xfrm>
            <a:off x="677862" y="1244600"/>
            <a:ext cx="9621837" cy="58067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0"/>
              </a:spcBef>
              <a:tabLst>
                <a:tab pos="354965" algn="l"/>
              </a:tabLst>
            </a:pPr>
            <a:r>
              <a:rPr sz="1800" b="1" spc="-45" dirty="0" err="1" smtClean="0">
                <a:solidFill>
                  <a:srgbClr val="404040"/>
                </a:solidFill>
                <a:latin typeface="Verdana"/>
                <a:cs typeface="Verdana"/>
              </a:rPr>
              <a:t>Kiválósági</a:t>
            </a:r>
            <a:r>
              <a:rPr sz="1800" b="1" spc="-45" dirty="0" smtClean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800" b="1" dirty="0">
                <a:solidFill>
                  <a:srgbClr val="404040"/>
                </a:solidFill>
                <a:latin typeface="Verdana"/>
                <a:cs typeface="Verdana"/>
              </a:rPr>
              <a:t>pályázat</a:t>
            </a:r>
            <a:r>
              <a:rPr sz="180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800" spc="-245" dirty="0">
                <a:solidFill>
                  <a:srgbClr val="404040"/>
                </a:solidFill>
                <a:latin typeface="Verdana"/>
                <a:cs typeface="Verdana"/>
              </a:rPr>
              <a:t>– </a:t>
            </a:r>
            <a:r>
              <a:rPr lang="hu-HU" sz="1800" spc="-245" dirty="0" smtClean="0">
                <a:solidFill>
                  <a:srgbClr val="404040"/>
                </a:solidFill>
                <a:latin typeface="Verdana"/>
                <a:cs typeface="Verdana"/>
              </a:rPr>
              <a:t> szakos  </a:t>
            </a:r>
            <a:r>
              <a:rPr sz="1800" spc="-40" dirty="0" err="1" smtClean="0">
                <a:solidFill>
                  <a:srgbClr val="404040"/>
                </a:solidFill>
                <a:latin typeface="Verdana"/>
                <a:cs typeface="Verdana"/>
              </a:rPr>
              <a:t>tanulmányi</a:t>
            </a:r>
            <a:r>
              <a:rPr sz="1800" spc="-300" dirty="0" smtClean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800" spc="25" dirty="0" err="1" smtClean="0">
                <a:solidFill>
                  <a:srgbClr val="404040"/>
                </a:solidFill>
                <a:latin typeface="Verdana"/>
                <a:cs typeface="Verdana"/>
              </a:rPr>
              <a:t>átlag</a:t>
            </a:r>
            <a:endParaRPr sz="1800" dirty="0">
              <a:latin typeface="Times New Roman"/>
              <a:cs typeface="Times New Roman"/>
            </a:endParaRPr>
          </a:p>
          <a:p>
            <a:pPr marL="12700">
              <a:lnSpc>
                <a:spcPct val="150000"/>
              </a:lnSpc>
              <a:spcBef>
                <a:spcPts val="0"/>
              </a:spcBef>
              <a:tabLst>
                <a:tab pos="354965" algn="l"/>
              </a:tabLst>
            </a:pPr>
            <a:r>
              <a:rPr sz="1800" spc="-40" dirty="0" err="1" smtClean="0">
                <a:solidFill>
                  <a:srgbClr val="404040"/>
                </a:solidFill>
                <a:latin typeface="Verdana"/>
                <a:cs typeface="Verdana"/>
              </a:rPr>
              <a:t>Három</a:t>
            </a:r>
            <a:r>
              <a:rPr sz="1800" spc="-150" dirty="0" smtClean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800" spc="-40" dirty="0">
                <a:solidFill>
                  <a:srgbClr val="404040"/>
                </a:solidFill>
                <a:latin typeface="Verdana"/>
                <a:cs typeface="Verdana"/>
              </a:rPr>
              <a:t>kategória:</a:t>
            </a:r>
            <a:r>
              <a:rPr sz="1800" spc="-13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800" spc="-50" dirty="0">
                <a:solidFill>
                  <a:srgbClr val="404040"/>
                </a:solidFill>
                <a:latin typeface="Verdana"/>
                <a:cs typeface="Verdana"/>
              </a:rPr>
              <a:t>tanulmányút,</a:t>
            </a:r>
            <a:r>
              <a:rPr sz="1800" spc="-9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800" spc="-75" dirty="0">
                <a:solidFill>
                  <a:srgbClr val="404040"/>
                </a:solidFill>
                <a:latin typeface="Verdana"/>
                <a:cs typeface="Verdana"/>
              </a:rPr>
              <a:t>szakmai</a:t>
            </a:r>
            <a:r>
              <a:rPr sz="1800" spc="-15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800" spc="-45" dirty="0">
                <a:solidFill>
                  <a:srgbClr val="404040"/>
                </a:solidFill>
                <a:latin typeface="Verdana"/>
                <a:cs typeface="Verdana"/>
              </a:rPr>
              <a:t>gyakorlat,</a:t>
            </a:r>
            <a:r>
              <a:rPr sz="1800" spc="-13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800" spc="-45" dirty="0">
                <a:solidFill>
                  <a:srgbClr val="404040"/>
                </a:solidFill>
                <a:latin typeface="Verdana"/>
                <a:cs typeface="Verdana"/>
              </a:rPr>
              <a:t>rövid</a:t>
            </a:r>
            <a:r>
              <a:rPr sz="1800" spc="-17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800" spc="-40" dirty="0">
                <a:solidFill>
                  <a:srgbClr val="404040"/>
                </a:solidFill>
                <a:latin typeface="Verdana"/>
                <a:cs typeface="Verdana"/>
              </a:rPr>
              <a:t>tanulmányút</a:t>
            </a:r>
            <a:endParaRPr sz="1800" dirty="0">
              <a:latin typeface="Verdana"/>
              <a:cs typeface="Verdana"/>
            </a:endParaRPr>
          </a:p>
          <a:p>
            <a:pPr marL="355600" marR="5080" indent="-342900">
              <a:lnSpc>
                <a:spcPct val="150000"/>
              </a:lnSpc>
              <a:spcBef>
                <a:spcPts val="0"/>
              </a:spcBef>
              <a:tabLst>
                <a:tab pos="354965" algn="l"/>
              </a:tabLst>
            </a:pPr>
            <a:r>
              <a:rPr sz="1800" spc="-50" dirty="0" err="1" smtClean="0">
                <a:solidFill>
                  <a:srgbClr val="404040"/>
                </a:solidFill>
                <a:latin typeface="Verdana"/>
                <a:cs typeface="Verdana"/>
              </a:rPr>
              <a:t>Célországok</a:t>
            </a:r>
            <a:r>
              <a:rPr sz="1800" spc="-50" dirty="0">
                <a:solidFill>
                  <a:srgbClr val="404040"/>
                </a:solidFill>
                <a:latin typeface="Verdana"/>
                <a:cs typeface="Verdana"/>
              </a:rPr>
              <a:t>: </a:t>
            </a:r>
            <a:r>
              <a:rPr sz="1800" spc="-40" dirty="0">
                <a:solidFill>
                  <a:srgbClr val="404040"/>
                </a:solidFill>
                <a:latin typeface="Verdana"/>
                <a:cs typeface="Verdana"/>
              </a:rPr>
              <a:t>tanulmányút </a:t>
            </a:r>
            <a:r>
              <a:rPr sz="1800" spc="-245" dirty="0">
                <a:solidFill>
                  <a:srgbClr val="404040"/>
                </a:solidFill>
                <a:latin typeface="Verdana"/>
                <a:cs typeface="Verdana"/>
              </a:rPr>
              <a:t>– </a:t>
            </a:r>
            <a:r>
              <a:rPr sz="1800" spc="-155" dirty="0">
                <a:solidFill>
                  <a:srgbClr val="404040"/>
                </a:solidFill>
                <a:latin typeface="Verdana"/>
                <a:cs typeface="Verdana"/>
              </a:rPr>
              <a:t>Erasmus</a:t>
            </a:r>
            <a:r>
              <a:rPr sz="1800" spc="-155" dirty="0" smtClean="0">
                <a:solidFill>
                  <a:srgbClr val="404040"/>
                </a:solidFill>
                <a:latin typeface="Verdana"/>
                <a:cs typeface="Verdana"/>
              </a:rPr>
              <a:t>+ </a:t>
            </a:r>
            <a:r>
              <a:rPr sz="1800" spc="-45" dirty="0">
                <a:solidFill>
                  <a:srgbClr val="404040"/>
                </a:solidFill>
                <a:latin typeface="Verdana"/>
                <a:cs typeface="Verdana"/>
              </a:rPr>
              <a:t>partner </a:t>
            </a:r>
            <a:r>
              <a:rPr sz="1800" dirty="0">
                <a:solidFill>
                  <a:srgbClr val="404040"/>
                </a:solidFill>
                <a:latin typeface="Verdana"/>
                <a:cs typeface="Verdana"/>
              </a:rPr>
              <a:t>egyetemek </a:t>
            </a:r>
            <a:r>
              <a:rPr sz="1800" spc="-135" dirty="0">
                <a:solidFill>
                  <a:srgbClr val="404040"/>
                </a:solidFill>
                <a:latin typeface="Verdana"/>
                <a:cs typeface="Verdana"/>
              </a:rPr>
              <a:t>(Erasmus</a:t>
            </a:r>
            <a:r>
              <a:rPr sz="1800" spc="-204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lang="hu-HU" sz="1800" spc="-204" dirty="0" smtClean="0">
                <a:solidFill>
                  <a:srgbClr val="404040"/>
                </a:solidFill>
                <a:latin typeface="Verdana"/>
                <a:cs typeface="Verdana"/>
              </a:rPr>
              <a:t>+</a:t>
            </a:r>
            <a:r>
              <a:rPr lang="hu-HU" spc="-5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lang="hu-HU" spc="-55" dirty="0" smtClean="0">
                <a:solidFill>
                  <a:srgbClr val="404040"/>
                </a:solidFill>
                <a:latin typeface="Verdana"/>
                <a:cs typeface="Verdana"/>
              </a:rPr>
              <a:t>és </a:t>
            </a:r>
            <a:r>
              <a:rPr sz="1800" spc="-75" dirty="0" err="1" smtClean="0">
                <a:solidFill>
                  <a:srgbClr val="404040"/>
                </a:solidFill>
                <a:latin typeface="Verdana"/>
                <a:cs typeface="Verdana"/>
              </a:rPr>
              <a:t>kreditmobilitás</a:t>
            </a:r>
            <a:r>
              <a:rPr sz="1800" spc="-75" dirty="0">
                <a:solidFill>
                  <a:srgbClr val="404040"/>
                </a:solidFill>
                <a:latin typeface="Verdana"/>
                <a:cs typeface="Verdana"/>
              </a:rPr>
              <a:t>), szakmai </a:t>
            </a:r>
            <a:r>
              <a:rPr sz="1800" spc="-35" dirty="0">
                <a:solidFill>
                  <a:srgbClr val="404040"/>
                </a:solidFill>
                <a:latin typeface="Verdana"/>
                <a:cs typeface="Verdana"/>
              </a:rPr>
              <a:t>gyakorlat </a:t>
            </a:r>
            <a:r>
              <a:rPr sz="1800" spc="-245" dirty="0">
                <a:solidFill>
                  <a:srgbClr val="404040"/>
                </a:solidFill>
                <a:latin typeface="Verdana"/>
                <a:cs typeface="Verdana"/>
              </a:rPr>
              <a:t>– </a:t>
            </a:r>
            <a:r>
              <a:rPr sz="1800" spc="-45" dirty="0">
                <a:solidFill>
                  <a:srgbClr val="404040"/>
                </a:solidFill>
                <a:latin typeface="Verdana"/>
                <a:cs typeface="Verdana"/>
              </a:rPr>
              <a:t>Európa, </a:t>
            </a:r>
            <a:r>
              <a:rPr lang="hu-HU" sz="1800" spc="-45" dirty="0" smtClean="0">
                <a:solidFill>
                  <a:srgbClr val="404040"/>
                </a:solidFill>
                <a:latin typeface="Verdana"/>
                <a:cs typeface="Verdana"/>
              </a:rPr>
              <a:t>SH országok, </a:t>
            </a:r>
            <a:r>
              <a:rPr sz="1800" spc="-45" dirty="0" err="1" smtClean="0">
                <a:solidFill>
                  <a:srgbClr val="404040"/>
                </a:solidFill>
                <a:latin typeface="Verdana"/>
                <a:cs typeface="Verdana"/>
              </a:rPr>
              <a:t>rövid</a:t>
            </a:r>
            <a:r>
              <a:rPr sz="1800" spc="-45" dirty="0" smtClean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800" spc="-40" dirty="0">
                <a:solidFill>
                  <a:srgbClr val="404040"/>
                </a:solidFill>
                <a:latin typeface="Verdana"/>
                <a:cs typeface="Verdana"/>
              </a:rPr>
              <a:t>tanulmányút </a:t>
            </a:r>
            <a:r>
              <a:rPr sz="1800" spc="-245" dirty="0">
                <a:solidFill>
                  <a:srgbClr val="404040"/>
                </a:solidFill>
                <a:latin typeface="Verdana"/>
                <a:cs typeface="Verdana"/>
              </a:rPr>
              <a:t>–</a:t>
            </a:r>
            <a:r>
              <a:rPr sz="1800" spc="-39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800" spc="-15" dirty="0" err="1" smtClean="0">
                <a:solidFill>
                  <a:srgbClr val="404040"/>
                </a:solidFill>
                <a:latin typeface="Verdana"/>
                <a:cs typeface="Verdana"/>
              </a:rPr>
              <a:t>bárhol</a:t>
            </a:r>
            <a:endParaRPr sz="1800" dirty="0">
              <a:latin typeface="Times New Roman"/>
              <a:cs typeface="Times New Roman"/>
            </a:endParaRPr>
          </a:p>
          <a:p>
            <a:pPr marL="12700">
              <a:lnSpc>
                <a:spcPct val="150000"/>
              </a:lnSpc>
              <a:spcBef>
                <a:spcPts val="0"/>
              </a:spcBef>
              <a:tabLst>
                <a:tab pos="354965" algn="l"/>
              </a:tabLst>
            </a:pPr>
            <a:r>
              <a:rPr sz="1800" spc="-15" dirty="0" err="1" smtClean="0">
                <a:solidFill>
                  <a:srgbClr val="404040"/>
                </a:solidFill>
                <a:latin typeface="Verdana"/>
                <a:cs typeface="Verdana"/>
              </a:rPr>
              <a:t>Pályázat</a:t>
            </a:r>
            <a:r>
              <a:rPr sz="1800" spc="-160" dirty="0" smtClean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800" spc="-50" dirty="0">
                <a:solidFill>
                  <a:srgbClr val="404040"/>
                </a:solidFill>
                <a:latin typeface="Verdana"/>
                <a:cs typeface="Verdana"/>
              </a:rPr>
              <a:t>módja:</a:t>
            </a:r>
            <a:r>
              <a:rPr sz="1800" spc="-14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lang="hu-HU" sz="1800" spc="-90" dirty="0" smtClean="0">
                <a:solidFill>
                  <a:srgbClr val="404040"/>
                </a:solidFill>
                <a:latin typeface="Verdana"/>
                <a:cs typeface="Verdana"/>
              </a:rPr>
              <a:t> ÓE + </a:t>
            </a:r>
            <a:r>
              <a:rPr lang="hu-HU" sz="1800" spc="-90" dirty="0" smtClean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www.scholarship.hu</a:t>
            </a:r>
            <a:endParaRPr lang="hu-HU" spc="-90" dirty="0">
              <a:solidFill>
                <a:srgbClr val="404040"/>
              </a:solidFill>
              <a:latin typeface="Verdana"/>
              <a:cs typeface="Verdana"/>
            </a:endParaRPr>
          </a:p>
          <a:p>
            <a:pPr marL="12700">
              <a:lnSpc>
                <a:spcPct val="150000"/>
              </a:lnSpc>
              <a:spcBef>
                <a:spcPts val="0"/>
              </a:spcBef>
              <a:tabLst>
                <a:tab pos="354965" algn="l"/>
              </a:tabLst>
            </a:pPr>
            <a:r>
              <a:rPr lang="hu-HU" sz="1800" spc="-90" dirty="0" smtClean="0">
                <a:solidFill>
                  <a:srgbClr val="404040"/>
                </a:solidFill>
                <a:latin typeface="Verdana"/>
                <a:cs typeface="Verdana"/>
              </a:rPr>
              <a:t>Amennyiben napra  pontos az LA, az Erasmus+ nyomtatvány is használható</a:t>
            </a:r>
          </a:p>
          <a:p>
            <a:pPr marL="12700">
              <a:lnSpc>
                <a:spcPct val="150000"/>
              </a:lnSpc>
              <a:spcBef>
                <a:spcPts val="0"/>
              </a:spcBef>
              <a:tabLst>
                <a:tab pos="354965" algn="l"/>
              </a:tabLst>
            </a:pPr>
            <a:r>
              <a:rPr lang="hu-HU" spc="-90" dirty="0" smtClean="0">
                <a:solidFill>
                  <a:srgbClr val="404040"/>
                </a:solidFill>
                <a:latin typeface="Verdana"/>
                <a:cs typeface="Verdana"/>
              </a:rPr>
              <a:t>Pályázati határidők: Tanulmányi 2017. október 30.; szakmai gyakorlatra folyamatos</a:t>
            </a:r>
          </a:p>
          <a:p>
            <a:pPr marL="12700">
              <a:lnSpc>
                <a:spcPct val="150000"/>
              </a:lnSpc>
              <a:spcBef>
                <a:spcPts val="0"/>
              </a:spcBef>
              <a:tabLst>
                <a:tab pos="354965" algn="l"/>
              </a:tabLst>
            </a:pPr>
            <a:r>
              <a:rPr lang="hu-HU" sz="1800" spc="-90" dirty="0" smtClean="0">
                <a:solidFill>
                  <a:srgbClr val="404040"/>
                </a:solidFill>
                <a:latin typeface="Verdana"/>
                <a:cs typeface="Verdana"/>
              </a:rPr>
              <a:t>Pályázati feltétel: E+ és a tanulmányok nyelvéből min. B2 nyelvvizsga, valamint 5 év 	</a:t>
            </a:r>
            <a:r>
              <a:rPr lang="hu-HU" sz="1800" spc="-90" dirty="0" err="1" smtClean="0">
                <a:solidFill>
                  <a:srgbClr val="404040"/>
                </a:solidFill>
                <a:latin typeface="Verdana"/>
                <a:cs typeface="Verdana"/>
              </a:rPr>
              <a:t>Alumni</a:t>
            </a:r>
            <a:r>
              <a:rPr lang="hu-HU" sz="1800" spc="-90" dirty="0" smtClean="0">
                <a:solidFill>
                  <a:srgbClr val="404040"/>
                </a:solidFill>
                <a:latin typeface="Verdana"/>
                <a:cs typeface="Verdana"/>
              </a:rPr>
              <a:t> tevékenység vállalása</a:t>
            </a:r>
          </a:p>
          <a:p>
            <a:pPr marL="12700">
              <a:lnSpc>
                <a:spcPct val="150000"/>
              </a:lnSpc>
              <a:spcBef>
                <a:spcPts val="0"/>
              </a:spcBef>
              <a:tabLst>
                <a:tab pos="354965" algn="l"/>
              </a:tabLst>
            </a:pPr>
            <a:r>
              <a:rPr lang="hu-HU" spc="-90" dirty="0" smtClean="0">
                <a:solidFill>
                  <a:srgbClr val="404040"/>
                </a:solidFill>
                <a:latin typeface="Verdana"/>
                <a:cs typeface="Verdana"/>
              </a:rPr>
              <a:t>Ösztöndíjak: forintban, magasabb, mint az Erasmus+</a:t>
            </a:r>
          </a:p>
          <a:p>
            <a:pPr marL="12700">
              <a:lnSpc>
                <a:spcPct val="150000"/>
              </a:lnSpc>
              <a:spcBef>
                <a:spcPts val="0"/>
              </a:spcBef>
              <a:tabLst>
                <a:tab pos="354965" algn="l"/>
              </a:tabLst>
            </a:pPr>
            <a:r>
              <a:rPr lang="hu-HU" sz="1800" spc="-90" dirty="0" smtClean="0">
                <a:solidFill>
                  <a:srgbClr val="404040"/>
                </a:solidFill>
                <a:latin typeface="Verdana"/>
                <a:cs typeface="Verdana"/>
              </a:rPr>
              <a:t>Útiköltség támogatás: SH országok esetében.</a:t>
            </a:r>
          </a:p>
          <a:p>
            <a:pPr marL="12700">
              <a:lnSpc>
                <a:spcPct val="150000"/>
              </a:lnSpc>
              <a:spcBef>
                <a:spcPts val="0"/>
              </a:spcBef>
              <a:tabLst>
                <a:tab pos="354965" algn="l"/>
              </a:tabLst>
            </a:pPr>
            <a:endParaRPr sz="18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8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32639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86" y="0"/>
            <a:ext cx="8570714" cy="6856571"/>
          </a:xfrm>
        </p:spPr>
      </p:pic>
    </p:spTree>
    <p:extLst>
      <p:ext uri="{BB962C8B-B14F-4D97-AF65-F5344CB8AC3E}">
        <p14:creationId xmlns:p14="http://schemas.microsoft.com/office/powerpoint/2010/main" val="320535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11" y="0"/>
            <a:ext cx="8572500" cy="6858000"/>
          </a:xfrm>
        </p:spPr>
      </p:pic>
    </p:spTree>
    <p:extLst>
      <p:ext uri="{BB962C8B-B14F-4D97-AF65-F5344CB8AC3E}">
        <p14:creationId xmlns:p14="http://schemas.microsoft.com/office/powerpoint/2010/main" val="34003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86" y="11589"/>
            <a:ext cx="8558014" cy="6846411"/>
          </a:xfrm>
        </p:spPr>
      </p:pic>
    </p:spTree>
    <p:extLst>
      <p:ext uri="{BB962C8B-B14F-4D97-AF65-F5344CB8AC3E}">
        <p14:creationId xmlns:p14="http://schemas.microsoft.com/office/powerpoint/2010/main" val="75543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10" y="0"/>
            <a:ext cx="8586589" cy="6869271"/>
          </a:xfrm>
        </p:spPr>
      </p:pic>
    </p:spTree>
    <p:extLst>
      <p:ext uri="{BB962C8B-B14F-4D97-AF65-F5344CB8AC3E}">
        <p14:creationId xmlns:p14="http://schemas.microsoft.com/office/powerpoint/2010/main" val="117330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86" y="0"/>
            <a:ext cx="8608814" cy="6887051"/>
          </a:xfrm>
        </p:spPr>
      </p:pic>
    </p:spTree>
    <p:extLst>
      <p:ext uri="{BB962C8B-B14F-4D97-AF65-F5344CB8AC3E}">
        <p14:creationId xmlns:p14="http://schemas.microsoft.com/office/powerpoint/2010/main" val="260478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Beadandó pályázati anyagok </a:t>
            </a:r>
            <a:r>
              <a:rPr lang="hu-HU" dirty="0" smtClean="0"/>
              <a:t>(Campus </a:t>
            </a:r>
            <a:r>
              <a:rPr lang="hu-HU" dirty="0" err="1" smtClean="0"/>
              <a:t>Mundi</a:t>
            </a:r>
            <a:r>
              <a:rPr lang="hu-HU" dirty="0" smtClean="0"/>
              <a:t> - kiválósági</a:t>
            </a:r>
            <a:r>
              <a:rPr lang="hu-HU" dirty="0"/>
              <a:t>)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u-HU" dirty="0"/>
              <a:t>Kötelezően beadandó anyagok:</a:t>
            </a:r>
          </a:p>
          <a:p>
            <a:r>
              <a:rPr lang="hu-HU" dirty="0" smtClean="0"/>
              <a:t>Az </a:t>
            </a:r>
            <a:r>
              <a:rPr lang="hu-HU" dirty="0"/>
              <a:t>on-line pályázati rendszerből generált jelentkezési lap nyomtatott, aláírt változata</a:t>
            </a:r>
          </a:p>
          <a:p>
            <a:r>
              <a:rPr lang="hu-HU" dirty="0" smtClean="0"/>
              <a:t>Motivációs </a:t>
            </a:r>
            <a:r>
              <a:rPr lang="hu-HU" dirty="0"/>
              <a:t>levél és munkaterv</a:t>
            </a:r>
          </a:p>
          <a:p>
            <a:r>
              <a:rPr lang="hu-HU" dirty="0" smtClean="0"/>
              <a:t>Szaktanári </a:t>
            </a:r>
            <a:r>
              <a:rPr lang="hu-HU" dirty="0"/>
              <a:t>ajánlás</a:t>
            </a:r>
          </a:p>
          <a:p>
            <a:r>
              <a:rPr lang="hu-HU" dirty="0" smtClean="0"/>
              <a:t>Fogadólevél</a:t>
            </a:r>
            <a:endParaRPr lang="hu-HU" dirty="0"/>
          </a:p>
          <a:p>
            <a:r>
              <a:rPr lang="hu-HU" dirty="0" smtClean="0"/>
              <a:t>TO </a:t>
            </a:r>
            <a:r>
              <a:rPr lang="hu-HU" dirty="0"/>
              <a:t>által igazolt </a:t>
            </a:r>
            <a:r>
              <a:rPr lang="hu-HU" dirty="0" err="1"/>
              <a:t>ToR</a:t>
            </a:r>
            <a:endParaRPr lang="hu-HU" dirty="0"/>
          </a:p>
          <a:p>
            <a:r>
              <a:rPr lang="hu-HU" dirty="0" smtClean="0"/>
              <a:t>Nyelvvizsga </a:t>
            </a:r>
            <a:r>
              <a:rPr lang="hu-HU" dirty="0"/>
              <a:t>bizonyítványok</a:t>
            </a:r>
          </a:p>
          <a:p>
            <a:r>
              <a:rPr lang="hu-HU" dirty="0" smtClean="0"/>
              <a:t>OTDK </a:t>
            </a:r>
            <a:r>
              <a:rPr lang="hu-HU" dirty="0"/>
              <a:t>helyezések, szakkollégiumi, sport, művészeti, egyéb közéleti tevékenység</a:t>
            </a:r>
          </a:p>
          <a:p>
            <a:r>
              <a:rPr lang="hu-HU" dirty="0" smtClean="0"/>
              <a:t>Kiegészítő </a:t>
            </a:r>
            <a:r>
              <a:rPr lang="hu-HU" dirty="0"/>
              <a:t>pályázati igazolások (szociális, SN)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2020860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SEGÍTENEK NEKED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77334" y="1385889"/>
            <a:ext cx="8596668" cy="3880773"/>
          </a:xfrm>
        </p:spPr>
        <p:txBody>
          <a:bodyPr>
            <a:normAutofit lnSpcReduction="10000"/>
          </a:bodyPr>
          <a:lstStyle/>
          <a:p>
            <a:r>
              <a:rPr lang="hu-HU" dirty="0"/>
              <a:t>Kari koordinátorok</a:t>
            </a:r>
          </a:p>
          <a:p>
            <a:r>
              <a:rPr lang="hu-HU" dirty="0"/>
              <a:t>Oktatók, hallgatótársak akik már voltak kint</a:t>
            </a:r>
          </a:p>
          <a:p>
            <a:r>
              <a:rPr lang="hu-HU" dirty="0"/>
              <a:t>Mentorok / Erasmus </a:t>
            </a:r>
            <a:r>
              <a:rPr lang="hu-HU" dirty="0" err="1"/>
              <a:t>Student</a:t>
            </a:r>
            <a:r>
              <a:rPr lang="hu-HU" dirty="0"/>
              <a:t> Network	</a:t>
            </a:r>
          </a:p>
          <a:p>
            <a:r>
              <a:rPr lang="hu-HU" dirty="0"/>
              <a:t>Mobilitási Osztály				</a:t>
            </a:r>
          </a:p>
          <a:p>
            <a:r>
              <a:rPr lang="hu-HU" dirty="0"/>
              <a:t>Hasznos honlapok:</a:t>
            </a:r>
          </a:p>
          <a:p>
            <a:r>
              <a:rPr lang="hu-HU" dirty="0"/>
              <a:t>Óbudai Egyetem:  erasmus.uni-obuda.hu </a:t>
            </a:r>
          </a:p>
          <a:p>
            <a:r>
              <a:rPr lang="hu-HU" dirty="0"/>
              <a:t>Tempus Közalapítvány:  tpf.hu</a:t>
            </a:r>
          </a:p>
          <a:p>
            <a:r>
              <a:rPr lang="hu-HU" dirty="0"/>
              <a:t>www.scholarship.hu</a:t>
            </a:r>
          </a:p>
          <a:p>
            <a:r>
              <a:rPr lang="hu-HU" dirty="0"/>
              <a:t>http://europa.eu</a:t>
            </a:r>
          </a:p>
          <a:p>
            <a:r>
              <a:rPr lang="hu-HU" dirty="0"/>
              <a:t>http://ec.europa.eu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4954145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93700" y="666220"/>
            <a:ext cx="650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Kari koordinátorok:</a:t>
            </a:r>
            <a:endParaRPr lang="hu-H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41300" y="1117600"/>
            <a:ext cx="4140200" cy="345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393700" y="1270000"/>
            <a:ext cx="39878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AMK – Alba </a:t>
            </a:r>
            <a:r>
              <a:rPr lang="hu-HU" dirty="0" err="1" smtClean="0"/>
              <a:t>Regia</a:t>
            </a:r>
            <a:r>
              <a:rPr lang="hu-HU" dirty="0" smtClean="0"/>
              <a:t> Műszaki Kar</a:t>
            </a:r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r>
              <a:rPr lang="hu-HU" dirty="0" smtClean="0"/>
              <a:t>Dr. </a:t>
            </a:r>
            <a:r>
              <a:rPr lang="hu-HU" dirty="0" err="1" smtClean="0"/>
              <a:t>Seebauer</a:t>
            </a:r>
            <a:r>
              <a:rPr lang="hu-HU" dirty="0" smtClean="0"/>
              <a:t> Márta </a:t>
            </a:r>
            <a:r>
              <a:rPr lang="hu-HU" dirty="0" err="1" smtClean="0"/>
              <a:t>fõiskolai</a:t>
            </a:r>
            <a:r>
              <a:rPr lang="hu-HU" dirty="0" smtClean="0"/>
              <a:t> tanár</a:t>
            </a:r>
          </a:p>
          <a:p>
            <a:endParaRPr lang="hu-HU" dirty="0" smtClean="0"/>
          </a:p>
          <a:p>
            <a:r>
              <a:rPr lang="hu-HU" dirty="0" smtClean="0"/>
              <a:t>AMK koordinátor</a:t>
            </a:r>
          </a:p>
          <a:p>
            <a:r>
              <a:rPr lang="hu-HU" sz="1600" dirty="0" smtClean="0"/>
              <a:t>8000 Székesfehérvár, Budai út 45. F 219</a:t>
            </a:r>
          </a:p>
          <a:p>
            <a:r>
              <a:rPr lang="hu-HU" dirty="0" smtClean="0"/>
              <a:t>Tel: (22) 510-830/118</a:t>
            </a:r>
          </a:p>
          <a:p>
            <a:r>
              <a:rPr lang="hu-HU" dirty="0" smtClean="0"/>
              <a:t>Fax:(22) 312-337</a:t>
            </a:r>
          </a:p>
          <a:p>
            <a:r>
              <a:rPr lang="hu-HU" dirty="0" smtClean="0"/>
              <a:t>seebauer.marta@amk.uni-obuda.hu</a:t>
            </a: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2292866"/>
            <a:ext cx="1146048" cy="1603248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5041900" y="3995678"/>
            <a:ext cx="46990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Dr. Udvardy Péter egyetemi docens</a:t>
            </a:r>
          </a:p>
          <a:p>
            <a:endParaRPr lang="hu-HU" dirty="0" smtClean="0"/>
          </a:p>
          <a:p>
            <a:r>
              <a:rPr lang="hu-HU" dirty="0" smtClean="0"/>
              <a:t>AMK </a:t>
            </a:r>
            <a:r>
              <a:rPr lang="hu-HU" dirty="0" err="1" smtClean="0"/>
              <a:t>Geoinformatikai</a:t>
            </a:r>
            <a:r>
              <a:rPr lang="hu-HU" dirty="0" smtClean="0"/>
              <a:t> Intézet koordinátor</a:t>
            </a:r>
          </a:p>
          <a:p>
            <a:r>
              <a:rPr lang="hu-HU" sz="1600" dirty="0" smtClean="0"/>
              <a:t>8000 Székesfehérvár, Pirosalma u. 1-3. fsz.12.</a:t>
            </a:r>
          </a:p>
          <a:p>
            <a:r>
              <a:rPr lang="hu-HU" dirty="0" smtClean="0"/>
              <a:t>Tel: (22) 200-453</a:t>
            </a:r>
          </a:p>
          <a:p>
            <a:endParaRPr lang="hu-HU" dirty="0" smtClean="0"/>
          </a:p>
          <a:p>
            <a:r>
              <a:rPr lang="hu-HU" dirty="0" smtClean="0"/>
              <a:t>udvardy.peter@amk.uni-obuda.hu</a:t>
            </a:r>
            <a:endParaRPr lang="hu-HU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248" y="2296592"/>
            <a:ext cx="1199642" cy="159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68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28600" y="558800"/>
            <a:ext cx="5626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BGK – Bánki Donát Gépész és Biztonságtechnikai Mérnöki Kar</a:t>
            </a:r>
            <a:endParaRPr lang="hu-HU" dirty="0"/>
          </a:p>
        </p:txBody>
      </p:sp>
      <p:sp>
        <p:nvSpPr>
          <p:cNvPr id="3" name="Szövegdoboz 2"/>
          <p:cNvSpPr txBox="1"/>
          <p:nvPr/>
        </p:nvSpPr>
        <p:spPr>
          <a:xfrm>
            <a:off x="508000" y="3530600"/>
            <a:ext cx="36449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Dr. Szakács Tamás adjunktus</a:t>
            </a:r>
          </a:p>
          <a:p>
            <a:endParaRPr lang="hu-HU" dirty="0" smtClean="0"/>
          </a:p>
          <a:p>
            <a:r>
              <a:rPr lang="hu-HU" dirty="0" smtClean="0"/>
              <a:t>BGK hallgatói koordinátor</a:t>
            </a:r>
          </a:p>
          <a:p>
            <a:r>
              <a:rPr lang="hu-HU" dirty="0" smtClean="0"/>
              <a:t>1081 Budapest, Népszínház u. 8.</a:t>
            </a:r>
          </a:p>
          <a:p>
            <a:r>
              <a:rPr lang="hu-HU" dirty="0" smtClean="0"/>
              <a:t>Tel: (06-1) 666-5406</a:t>
            </a:r>
          </a:p>
          <a:p>
            <a:r>
              <a:rPr lang="hu-HU" dirty="0" smtClean="0"/>
              <a:t>Fax: (06-1) 666-5485</a:t>
            </a:r>
          </a:p>
          <a:p>
            <a:r>
              <a:rPr lang="hu-HU" dirty="0" smtClean="0"/>
              <a:t>szakacs.tamas@bgk.uni-obuda.hu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0" y="1676399"/>
            <a:ext cx="1333500" cy="173503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989" y="1676398"/>
            <a:ext cx="1517422" cy="1735037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5095989" y="3530600"/>
            <a:ext cx="445441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Dr. Drégelyi-Kiss Ágota egyetemi docens</a:t>
            </a:r>
          </a:p>
          <a:p>
            <a:endParaRPr lang="hu-HU" dirty="0" smtClean="0"/>
          </a:p>
          <a:p>
            <a:r>
              <a:rPr lang="hu-HU" dirty="0" smtClean="0"/>
              <a:t>BGK oktatói koordinátor</a:t>
            </a:r>
          </a:p>
          <a:p>
            <a:r>
              <a:rPr lang="hu-HU" dirty="0" smtClean="0"/>
              <a:t>1081 Budapest, Népszínház u. 8. </a:t>
            </a:r>
          </a:p>
          <a:p>
            <a:r>
              <a:rPr lang="hu-HU" dirty="0" smtClean="0"/>
              <a:t>Tel: (06-1) 666-5397</a:t>
            </a:r>
          </a:p>
          <a:p>
            <a:endParaRPr lang="hu-HU" dirty="0" smtClean="0"/>
          </a:p>
          <a:p>
            <a:r>
              <a:rPr lang="hu-HU" dirty="0" smtClean="0"/>
              <a:t>dregelyi.agota@bgk.uni-obuda.hu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48764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5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32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952500" y="812800"/>
            <a:ext cx="3665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KGK – Keleti Károly Gazdasági Kar</a:t>
            </a:r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 flipH="1">
            <a:off x="952500" y="3463192"/>
            <a:ext cx="388620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Dr. </a:t>
            </a:r>
            <a:r>
              <a:rPr lang="hu-HU" dirty="0" err="1"/>
              <a:t>habil</a:t>
            </a:r>
            <a:r>
              <a:rPr lang="hu-HU" dirty="0"/>
              <a:t> </a:t>
            </a:r>
            <a:r>
              <a:rPr lang="hu-HU" dirty="0" err="1"/>
              <a:t>Lazányi</a:t>
            </a:r>
            <a:r>
              <a:rPr lang="hu-HU" dirty="0"/>
              <a:t> Kornélia</a:t>
            </a:r>
          </a:p>
          <a:p>
            <a:r>
              <a:rPr lang="hu-HU" dirty="0"/>
              <a:t>kutatási dékánhelyettes, egyetemi docens</a:t>
            </a:r>
            <a:endParaRPr lang="hu-HU" dirty="0" smtClean="0"/>
          </a:p>
          <a:p>
            <a:r>
              <a:rPr lang="hu-HU" dirty="0" smtClean="0"/>
              <a:t>KGK koordinátor</a:t>
            </a:r>
          </a:p>
          <a:p>
            <a:endParaRPr lang="hu-HU" dirty="0" smtClean="0"/>
          </a:p>
          <a:p>
            <a:r>
              <a:rPr lang="hu-HU" dirty="0" smtClean="0"/>
              <a:t>1084 Budapest, Tavaszmező u. 17., TA.125</a:t>
            </a:r>
          </a:p>
          <a:p>
            <a:r>
              <a:rPr lang="hu-HU" dirty="0"/>
              <a:t>Tel: (36-1) </a:t>
            </a:r>
            <a:r>
              <a:rPr lang="hu-HU" dirty="0" smtClean="0"/>
              <a:t>666-5420</a:t>
            </a:r>
            <a:endParaRPr lang="hu-HU" dirty="0"/>
          </a:p>
          <a:p>
            <a:r>
              <a:rPr lang="hu-HU" dirty="0"/>
              <a:t>Fax: (36-1) 666-5488</a:t>
            </a:r>
          </a:p>
          <a:p>
            <a:endParaRPr lang="hu-HU" dirty="0"/>
          </a:p>
          <a:p>
            <a:r>
              <a:rPr lang="hu-HU" dirty="0"/>
              <a:t>lazanyi.kornelia@kgk.uni-obuda.hu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5461000" y="3463192"/>
            <a:ext cx="3810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Csongrádi Lilla</a:t>
            </a:r>
          </a:p>
          <a:p>
            <a:endParaRPr lang="hu-HU" dirty="0" smtClean="0"/>
          </a:p>
          <a:p>
            <a:r>
              <a:rPr lang="hu-HU" dirty="0" smtClean="0"/>
              <a:t>KGK koordinátor asszisztens</a:t>
            </a:r>
          </a:p>
          <a:p>
            <a:endParaRPr lang="hu-HU" dirty="0" smtClean="0"/>
          </a:p>
          <a:p>
            <a:r>
              <a:rPr lang="pl-PL" dirty="0"/>
              <a:t>1084 Budapest, Tavaszmező u. 17.I/ </a:t>
            </a:r>
            <a:r>
              <a:rPr lang="pl-PL" dirty="0" smtClean="0"/>
              <a:t>125</a:t>
            </a:r>
          </a:p>
          <a:p>
            <a:r>
              <a:rPr lang="hu-HU" dirty="0" smtClean="0"/>
              <a:t>Tel: (06-1) 666-520</a:t>
            </a:r>
          </a:p>
          <a:p>
            <a:endParaRPr lang="hu-HU" dirty="0" smtClean="0"/>
          </a:p>
          <a:p>
            <a:r>
              <a:rPr lang="hu-HU" dirty="0" smtClean="0"/>
              <a:t>csongradi.lilla@kgk.uni-obuda.hu</a:t>
            </a:r>
            <a:endParaRPr lang="hu-HU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99" y="1299931"/>
            <a:ext cx="1381143" cy="1934661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112" y="1182131"/>
            <a:ext cx="2135187" cy="213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584200" y="622300"/>
            <a:ext cx="635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KVK – Kandó Kálmán Villamosmérnöki Kar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463" y="1612900"/>
            <a:ext cx="1595574" cy="1562100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2730500" y="3556000"/>
            <a:ext cx="43815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Dr. Maros Dóra</a:t>
            </a:r>
          </a:p>
          <a:p>
            <a:pPr algn="ctr"/>
            <a:endParaRPr lang="hu-HU" dirty="0"/>
          </a:p>
          <a:p>
            <a:pPr algn="ctr"/>
            <a:r>
              <a:rPr lang="hu-HU" dirty="0" smtClean="0"/>
              <a:t>KVK koordinátor</a:t>
            </a:r>
          </a:p>
          <a:p>
            <a:pPr algn="ctr"/>
            <a:r>
              <a:rPr lang="hu-HU" dirty="0" smtClean="0"/>
              <a:t>1084 Budapest, Tavaszmező u. 15.</a:t>
            </a:r>
          </a:p>
          <a:p>
            <a:pPr algn="ctr"/>
            <a:endParaRPr lang="hu-HU" dirty="0" smtClean="0"/>
          </a:p>
          <a:p>
            <a:pPr algn="ctr"/>
            <a:r>
              <a:rPr lang="hu-HU" dirty="0" smtClean="0"/>
              <a:t>Tel: (06-1) 666-5103</a:t>
            </a:r>
          </a:p>
          <a:p>
            <a:pPr algn="ctr"/>
            <a:endParaRPr lang="hu-HU" dirty="0" smtClean="0"/>
          </a:p>
          <a:p>
            <a:pPr algn="ctr"/>
            <a:r>
              <a:rPr lang="hu-HU" dirty="0" smtClean="0"/>
              <a:t>maros.dora@kvk.uni-obuda.hu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0605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93700" y="762000"/>
            <a:ext cx="551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NIK – Neumann János Informatikai Kar</a:t>
            </a:r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393700" y="1473200"/>
            <a:ext cx="437802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Balázsné </a:t>
            </a:r>
            <a:r>
              <a:rPr lang="hu-HU" b="1" dirty="0" err="1"/>
              <a:t>Kail</a:t>
            </a:r>
            <a:r>
              <a:rPr lang="hu-HU" b="1" dirty="0"/>
              <a:t> </a:t>
            </a:r>
            <a:r>
              <a:rPr lang="hu-HU" b="1" dirty="0" smtClean="0"/>
              <a:t>Eszter</a:t>
            </a:r>
          </a:p>
          <a:p>
            <a:endParaRPr lang="hu-HU" b="1" dirty="0"/>
          </a:p>
          <a:p>
            <a:r>
              <a:rPr lang="hu-HU" dirty="0" smtClean="0">
                <a:hlinkClick r:id="rId2"/>
              </a:rPr>
              <a:t>kail.eszter@nik.uni-obuda.hu</a:t>
            </a:r>
            <a:endParaRPr lang="hu-HU" dirty="0" smtClean="0"/>
          </a:p>
          <a:p>
            <a:endParaRPr lang="hu-HU" dirty="0"/>
          </a:p>
          <a:p>
            <a:r>
              <a:rPr lang="hu-HU" dirty="0"/>
              <a:t>Neumann János Informatikai Kar, Alkalmazott Informatikai Intézet</a:t>
            </a:r>
          </a:p>
          <a:p>
            <a:r>
              <a:rPr lang="hu-HU" dirty="0"/>
              <a:t>tanársegéd</a:t>
            </a:r>
          </a:p>
          <a:p>
            <a:r>
              <a:rPr lang="hu-HU" dirty="0"/>
              <a:t>+36 (1) 666-5574</a:t>
            </a:r>
          </a:p>
          <a:p>
            <a:r>
              <a:rPr lang="hu-HU" dirty="0"/>
              <a:t>1034 Budapest, Bécsi út 96/b. BA.3.06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4914900" y="1473199"/>
            <a:ext cx="4216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Vörösné Bánáti-Baumann </a:t>
            </a:r>
            <a:r>
              <a:rPr lang="hu-HU" b="1" dirty="0" smtClean="0"/>
              <a:t>Anna</a:t>
            </a:r>
          </a:p>
          <a:p>
            <a:endParaRPr lang="hu-HU" dirty="0"/>
          </a:p>
          <a:p>
            <a:r>
              <a:rPr lang="hu-HU" dirty="0" smtClean="0">
                <a:hlinkClick r:id="rId3"/>
              </a:rPr>
              <a:t>banati.anna@nik.uni-obuda.hu</a:t>
            </a:r>
            <a:endParaRPr lang="hu-HU" dirty="0" smtClean="0"/>
          </a:p>
          <a:p>
            <a:endParaRPr lang="hu-HU" dirty="0"/>
          </a:p>
          <a:p>
            <a:r>
              <a:rPr lang="hu-HU" dirty="0"/>
              <a:t>Neumann János Informatikai Kar, Alkalmazott Informatikai Intézet</a:t>
            </a:r>
          </a:p>
          <a:p>
            <a:r>
              <a:rPr lang="hu-HU" dirty="0"/>
              <a:t>tanársegéd</a:t>
            </a:r>
          </a:p>
          <a:p>
            <a:r>
              <a:rPr lang="hu-HU" dirty="0"/>
              <a:t>+36 (1) 666-5574</a:t>
            </a:r>
          </a:p>
          <a:p>
            <a:r>
              <a:rPr lang="hu-HU" dirty="0"/>
              <a:t>1034 Budapest, Bécsi út 96/b. BA.3.06</a:t>
            </a:r>
          </a:p>
        </p:txBody>
      </p:sp>
    </p:spTree>
    <p:extLst>
      <p:ext uri="{BB962C8B-B14F-4D97-AF65-F5344CB8AC3E}">
        <p14:creationId xmlns:p14="http://schemas.microsoft.com/office/powerpoint/2010/main" val="296983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571500" y="711200"/>
            <a:ext cx="781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RKK – Rejtő Sándor Könnyűipari és Környezetmérnöki Kar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50" y="1257300"/>
            <a:ext cx="1524000" cy="1524000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3625850" y="2958068"/>
            <a:ext cx="3225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hu-HU" dirty="0" smtClean="0"/>
          </a:p>
          <a:p>
            <a:pPr algn="ctr"/>
            <a:r>
              <a:rPr lang="hu-HU" dirty="0" smtClean="0"/>
              <a:t>Virágh Tibor nyelvtanár</a:t>
            </a:r>
          </a:p>
          <a:p>
            <a:pPr algn="ctr"/>
            <a:endParaRPr lang="hu-HU" dirty="0" smtClean="0"/>
          </a:p>
          <a:p>
            <a:pPr algn="ctr"/>
            <a:r>
              <a:rPr lang="hu-HU" dirty="0" smtClean="0"/>
              <a:t>RKK koordinátor</a:t>
            </a:r>
          </a:p>
          <a:p>
            <a:pPr algn="ctr"/>
            <a:endParaRPr lang="hu-HU" dirty="0" smtClean="0"/>
          </a:p>
          <a:p>
            <a:pPr algn="ctr"/>
            <a:r>
              <a:rPr lang="hu-HU" dirty="0" smtClean="0"/>
              <a:t>1034 Budapest, Doberdó út 6</a:t>
            </a:r>
          </a:p>
          <a:p>
            <a:pPr algn="ctr"/>
            <a:r>
              <a:rPr lang="hu-HU" dirty="0" smtClean="0"/>
              <a:t>Tel: (06-1) 666-5937</a:t>
            </a:r>
          </a:p>
          <a:p>
            <a:pPr algn="ctr"/>
            <a:endParaRPr lang="hu-HU" dirty="0" smtClean="0"/>
          </a:p>
          <a:p>
            <a:pPr algn="ctr"/>
            <a:r>
              <a:rPr lang="hu-HU" dirty="0" smtClean="0"/>
              <a:t>erasmus@rkk.uni-obuda.hu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9947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42900" y="609600"/>
            <a:ext cx="5388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TMPK – Trefort Ágoston Mérnökpedagógiai Központ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900" y="1176867"/>
            <a:ext cx="1517650" cy="2023533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3298825" y="3746500"/>
            <a:ext cx="3733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Dr. Tóth Péter főiskolai docens</a:t>
            </a:r>
          </a:p>
          <a:p>
            <a:pPr algn="ctr"/>
            <a:endParaRPr lang="hu-HU" dirty="0" smtClean="0"/>
          </a:p>
          <a:p>
            <a:pPr algn="ctr"/>
            <a:r>
              <a:rPr lang="hu-HU" dirty="0" smtClean="0"/>
              <a:t>TMPK koordinátor</a:t>
            </a:r>
          </a:p>
          <a:p>
            <a:pPr algn="ctr"/>
            <a:r>
              <a:rPr lang="hu-HU" dirty="0" smtClean="0"/>
              <a:t>1081 Budapest, Népszínház u.8.</a:t>
            </a:r>
          </a:p>
          <a:p>
            <a:pPr algn="ctr"/>
            <a:r>
              <a:rPr lang="hu-HU" dirty="0" smtClean="0"/>
              <a:t>Tel: (06-1) 666-5373</a:t>
            </a:r>
          </a:p>
          <a:p>
            <a:pPr algn="ctr"/>
            <a:r>
              <a:rPr lang="hu-HU" dirty="0" smtClean="0"/>
              <a:t>toth.peter@tmpk.uni-obuda.hu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94369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104900" y="838200"/>
            <a:ext cx="68115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Mobilitási Osztály</a:t>
            </a:r>
          </a:p>
          <a:p>
            <a:r>
              <a:rPr lang="hu-HU" dirty="0" smtClean="0"/>
              <a:t>A központ címe: </a:t>
            </a:r>
            <a:r>
              <a:rPr lang="hu-HU" dirty="0"/>
              <a:t>1034 Budapest, Bécsi út 94-96.,1. emelet, 105.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1625600"/>
            <a:ext cx="1637792" cy="1968500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1016000" y="3735169"/>
            <a:ext cx="352449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Dr. Marosi Ildikó  egy. docens</a:t>
            </a:r>
          </a:p>
          <a:p>
            <a:endParaRPr lang="hu-HU" dirty="0" smtClean="0"/>
          </a:p>
          <a:p>
            <a:r>
              <a:rPr lang="hu-HU" dirty="0" smtClean="0"/>
              <a:t>intézményi koordinátor</a:t>
            </a:r>
          </a:p>
          <a:p>
            <a:endParaRPr lang="hu-HU" dirty="0" smtClean="0"/>
          </a:p>
          <a:p>
            <a:r>
              <a:rPr lang="hu-HU" dirty="0" smtClean="0"/>
              <a:t>1034 Budapest, Bécsi út 96/b.</a:t>
            </a:r>
          </a:p>
          <a:p>
            <a:endParaRPr lang="hu-HU" dirty="0" smtClean="0"/>
          </a:p>
          <a:p>
            <a:r>
              <a:rPr lang="hu-HU" dirty="0" smtClean="0"/>
              <a:t>Tel.: (06-1) 666-5615</a:t>
            </a:r>
          </a:p>
          <a:p>
            <a:endParaRPr lang="hu-HU" dirty="0" smtClean="0"/>
          </a:p>
          <a:p>
            <a:r>
              <a:rPr lang="hu-HU" dirty="0" smtClean="0"/>
              <a:t>marosi.ildiko@kgk.uni-obuda.hu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578" y="1625600"/>
            <a:ext cx="1578349" cy="2104465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5512827" y="3730065"/>
            <a:ext cx="507863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Petró Julianna ügyvivő szakértő</a:t>
            </a:r>
          </a:p>
          <a:p>
            <a:endParaRPr lang="hu-HU" dirty="0" smtClean="0"/>
          </a:p>
          <a:p>
            <a:r>
              <a:rPr lang="hu-HU" dirty="0" smtClean="0"/>
              <a:t>kimenő hallgatók koordinátora</a:t>
            </a:r>
          </a:p>
          <a:p>
            <a:endParaRPr lang="hu-HU" dirty="0" smtClean="0"/>
          </a:p>
          <a:p>
            <a:r>
              <a:rPr lang="hu-HU" dirty="0" smtClean="0"/>
              <a:t>1034 Budapest, Bécsi út 94-96.,1. emelet, 105.</a:t>
            </a:r>
          </a:p>
          <a:p>
            <a:endParaRPr lang="hu-HU" dirty="0" smtClean="0"/>
          </a:p>
          <a:p>
            <a:r>
              <a:rPr lang="hu-HU" dirty="0" smtClean="0"/>
              <a:t>Tel: (06-1) 666-5552</a:t>
            </a:r>
          </a:p>
          <a:p>
            <a:endParaRPr lang="hu-HU" dirty="0" smtClean="0"/>
          </a:p>
          <a:p>
            <a:r>
              <a:rPr lang="hu-HU" dirty="0" smtClean="0"/>
              <a:t>outgoing@uni-obuda.hu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1623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34" y="1"/>
            <a:ext cx="12224734" cy="683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86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599" y="0"/>
            <a:ext cx="94742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72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12" y="0"/>
            <a:ext cx="89209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041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zetta">
  <a:themeElements>
    <a:clrScheme name="Fazet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zet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287</TotalTime>
  <Words>1050</Words>
  <Application>Microsoft Office PowerPoint</Application>
  <PresentationFormat>Szélesvásznú</PresentationFormat>
  <Paragraphs>239</Paragraphs>
  <Slides>76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</vt:i4>
      </vt:variant>
      <vt:variant>
        <vt:lpstr>Diacímek</vt:lpstr>
      </vt:variant>
      <vt:variant>
        <vt:i4>76</vt:i4>
      </vt:variant>
    </vt:vector>
  </HeadingPairs>
  <TitlesOfParts>
    <vt:vector size="84" baseType="lpstr">
      <vt:lpstr>Arial</vt:lpstr>
      <vt:lpstr>Gill Sans MT</vt:lpstr>
      <vt:lpstr>Tahoma</vt:lpstr>
      <vt:lpstr>Times New Roman</vt:lpstr>
      <vt:lpstr>Trebuchet MS</vt:lpstr>
      <vt:lpstr>Verdana</vt:lpstr>
      <vt:lpstr>Wingdings 3</vt:lpstr>
      <vt:lpstr>Fazetta</vt:lpstr>
      <vt:lpstr>PowerPoint-bemutató</vt:lpstr>
      <vt:lpstr>Erasmus+ legfontosabb tudnivalók</vt:lpstr>
      <vt:lpstr>Erasmus+ legfontosabb tudnivalók</vt:lpstr>
      <vt:lpstr>Erasmus+ Ösztöndíj mértéke  </vt:lpstr>
      <vt:lpstr>Erasmus+ tanulmányi jelentkezési űrlap -   A jelentkezési űrlap részei/lépései 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Erasmus+-al kapcsolatos információk, dokumentumok a honlapon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Kreditmobilitás – ha az EU-n túlra vágysz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Beadandó pályázati anyagok (Erasmus+ és kreditmobilitás)</vt:lpstr>
      <vt:lpstr>Campus Mundi - kiválósági </vt:lpstr>
      <vt:lpstr>PowerPoint-bemutató</vt:lpstr>
      <vt:lpstr>PowerPoint-bemutató</vt:lpstr>
      <vt:lpstr>PowerPoint-bemutató</vt:lpstr>
      <vt:lpstr>PowerPoint-bemutató</vt:lpstr>
      <vt:lpstr>PowerPoint-bemutató</vt:lpstr>
      <vt:lpstr>Beadandó pályázati anyagok (Campus Mundi - kiválósági)</vt:lpstr>
      <vt:lpstr>SEGÍTENEK NEKED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user</dc:creator>
  <cp:lastModifiedBy>User</cp:lastModifiedBy>
  <cp:revision>38</cp:revision>
  <dcterms:created xsi:type="dcterms:W3CDTF">2017-02-27T10:20:37Z</dcterms:created>
  <dcterms:modified xsi:type="dcterms:W3CDTF">2017-09-26T04:40:50Z</dcterms:modified>
</cp:coreProperties>
</file>